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67812" y="74676"/>
            <a:ext cx="5285740" cy="1130935"/>
          </a:xfrm>
          <a:custGeom>
            <a:avLst/>
            <a:gdLst/>
            <a:ahLst/>
            <a:cxnLst/>
            <a:rect l="l" t="t" r="r" b="b"/>
            <a:pathLst>
              <a:path w="5285740" h="1130935">
                <a:moveTo>
                  <a:pt x="5096764" y="0"/>
                </a:moveTo>
                <a:lnTo>
                  <a:pt x="188467" y="0"/>
                </a:lnTo>
                <a:lnTo>
                  <a:pt x="138347" y="6728"/>
                </a:lnTo>
                <a:lnTo>
                  <a:pt x="93321" y="25719"/>
                </a:lnTo>
                <a:lnTo>
                  <a:pt x="55181" y="55181"/>
                </a:lnTo>
                <a:lnTo>
                  <a:pt x="25719" y="93321"/>
                </a:lnTo>
                <a:lnTo>
                  <a:pt x="6728" y="138347"/>
                </a:lnTo>
                <a:lnTo>
                  <a:pt x="0" y="188468"/>
                </a:lnTo>
                <a:lnTo>
                  <a:pt x="0" y="942339"/>
                </a:lnTo>
                <a:lnTo>
                  <a:pt x="6728" y="992460"/>
                </a:lnTo>
                <a:lnTo>
                  <a:pt x="25719" y="1037486"/>
                </a:lnTo>
                <a:lnTo>
                  <a:pt x="55181" y="1075626"/>
                </a:lnTo>
                <a:lnTo>
                  <a:pt x="93321" y="1105088"/>
                </a:lnTo>
                <a:lnTo>
                  <a:pt x="138347" y="1124079"/>
                </a:lnTo>
                <a:lnTo>
                  <a:pt x="188467" y="1130808"/>
                </a:lnTo>
                <a:lnTo>
                  <a:pt x="5096764" y="1130808"/>
                </a:lnTo>
                <a:lnTo>
                  <a:pt x="5146884" y="1124079"/>
                </a:lnTo>
                <a:lnTo>
                  <a:pt x="5191910" y="1105088"/>
                </a:lnTo>
                <a:lnTo>
                  <a:pt x="5230050" y="1075626"/>
                </a:lnTo>
                <a:lnTo>
                  <a:pt x="5259512" y="1037486"/>
                </a:lnTo>
                <a:lnTo>
                  <a:pt x="5278503" y="992460"/>
                </a:lnTo>
                <a:lnTo>
                  <a:pt x="5285232" y="942339"/>
                </a:lnTo>
                <a:lnTo>
                  <a:pt x="5285232" y="188468"/>
                </a:lnTo>
                <a:lnTo>
                  <a:pt x="5278503" y="138347"/>
                </a:lnTo>
                <a:lnTo>
                  <a:pt x="5259512" y="93321"/>
                </a:lnTo>
                <a:lnTo>
                  <a:pt x="5230050" y="55181"/>
                </a:lnTo>
                <a:lnTo>
                  <a:pt x="5191910" y="25719"/>
                </a:lnTo>
                <a:lnTo>
                  <a:pt x="5146884" y="6728"/>
                </a:lnTo>
                <a:lnTo>
                  <a:pt x="509676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67812" y="74676"/>
            <a:ext cx="5285740" cy="1130935"/>
          </a:xfrm>
          <a:custGeom>
            <a:avLst/>
            <a:gdLst/>
            <a:ahLst/>
            <a:cxnLst/>
            <a:rect l="l" t="t" r="r" b="b"/>
            <a:pathLst>
              <a:path w="5285740" h="1130935">
                <a:moveTo>
                  <a:pt x="0" y="188468"/>
                </a:moveTo>
                <a:lnTo>
                  <a:pt x="6728" y="138347"/>
                </a:lnTo>
                <a:lnTo>
                  <a:pt x="25719" y="93321"/>
                </a:lnTo>
                <a:lnTo>
                  <a:pt x="55181" y="55181"/>
                </a:lnTo>
                <a:lnTo>
                  <a:pt x="93321" y="25719"/>
                </a:lnTo>
                <a:lnTo>
                  <a:pt x="138347" y="6728"/>
                </a:lnTo>
                <a:lnTo>
                  <a:pt x="188467" y="0"/>
                </a:lnTo>
                <a:lnTo>
                  <a:pt x="5096764" y="0"/>
                </a:lnTo>
                <a:lnTo>
                  <a:pt x="5146884" y="6728"/>
                </a:lnTo>
                <a:lnTo>
                  <a:pt x="5191910" y="25719"/>
                </a:lnTo>
                <a:lnTo>
                  <a:pt x="5230050" y="55181"/>
                </a:lnTo>
                <a:lnTo>
                  <a:pt x="5259512" y="93321"/>
                </a:lnTo>
                <a:lnTo>
                  <a:pt x="5278503" y="138347"/>
                </a:lnTo>
                <a:lnTo>
                  <a:pt x="5285232" y="188468"/>
                </a:lnTo>
                <a:lnTo>
                  <a:pt x="5285232" y="942339"/>
                </a:lnTo>
                <a:lnTo>
                  <a:pt x="5278503" y="992460"/>
                </a:lnTo>
                <a:lnTo>
                  <a:pt x="5259512" y="1037486"/>
                </a:lnTo>
                <a:lnTo>
                  <a:pt x="5230050" y="1075626"/>
                </a:lnTo>
                <a:lnTo>
                  <a:pt x="5191910" y="1105088"/>
                </a:lnTo>
                <a:lnTo>
                  <a:pt x="5146884" y="1124079"/>
                </a:lnTo>
                <a:lnTo>
                  <a:pt x="5096764" y="1130808"/>
                </a:lnTo>
                <a:lnTo>
                  <a:pt x="188467" y="1130808"/>
                </a:lnTo>
                <a:lnTo>
                  <a:pt x="138347" y="1124079"/>
                </a:lnTo>
                <a:lnTo>
                  <a:pt x="93321" y="1105088"/>
                </a:lnTo>
                <a:lnTo>
                  <a:pt x="55181" y="1075626"/>
                </a:lnTo>
                <a:lnTo>
                  <a:pt x="25719" y="1037486"/>
                </a:lnTo>
                <a:lnTo>
                  <a:pt x="6728" y="992460"/>
                </a:lnTo>
                <a:lnTo>
                  <a:pt x="0" y="942339"/>
                </a:lnTo>
                <a:lnTo>
                  <a:pt x="0" y="188468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244" y="3648455"/>
            <a:ext cx="2286000" cy="2286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77640" y="242315"/>
            <a:ext cx="3694175" cy="8991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17670" y="336295"/>
            <a:ext cx="375665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4536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4536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4536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4536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2280" y="614248"/>
            <a:ext cx="4647438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4536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6219" y="1392682"/>
            <a:ext cx="10919561" cy="2109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4536A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jp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27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hyperlink" Target="https://lkfl2.nalog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4503" y="1164336"/>
            <a:ext cx="9985375" cy="2174875"/>
            <a:chOff x="984503" y="1164336"/>
            <a:chExt cx="9985375" cy="2174875"/>
          </a:xfrm>
        </p:grpSpPr>
        <p:sp>
          <p:nvSpPr>
            <p:cNvPr id="3" name="object 3"/>
            <p:cNvSpPr/>
            <p:nvPr/>
          </p:nvSpPr>
          <p:spPr>
            <a:xfrm>
              <a:off x="990599" y="1170432"/>
              <a:ext cx="9973310" cy="2162810"/>
            </a:xfrm>
            <a:custGeom>
              <a:avLst/>
              <a:gdLst/>
              <a:ahLst/>
              <a:cxnLst/>
              <a:rect l="l" t="t" r="r" b="b"/>
              <a:pathLst>
                <a:path w="9973310" h="2162810">
                  <a:moveTo>
                    <a:pt x="9612630" y="0"/>
                  </a:moveTo>
                  <a:lnTo>
                    <a:pt x="360425" y="0"/>
                  </a:lnTo>
                  <a:lnTo>
                    <a:pt x="311517" y="3291"/>
                  </a:lnTo>
                  <a:lnTo>
                    <a:pt x="264609" y="12878"/>
                  </a:lnTo>
                  <a:lnTo>
                    <a:pt x="220131" y="28330"/>
                  </a:lnTo>
                  <a:lnTo>
                    <a:pt x="178511" y="49219"/>
                  </a:lnTo>
                  <a:lnTo>
                    <a:pt x="140179" y="75114"/>
                  </a:lnTo>
                  <a:lnTo>
                    <a:pt x="105565" y="105584"/>
                  </a:lnTo>
                  <a:lnTo>
                    <a:pt x="75098" y="140201"/>
                  </a:lnTo>
                  <a:lnTo>
                    <a:pt x="49208" y="178533"/>
                  </a:lnTo>
                  <a:lnTo>
                    <a:pt x="28323" y="220152"/>
                  </a:lnTo>
                  <a:lnTo>
                    <a:pt x="12874" y="264627"/>
                  </a:lnTo>
                  <a:lnTo>
                    <a:pt x="3290" y="311528"/>
                  </a:lnTo>
                  <a:lnTo>
                    <a:pt x="0" y="360425"/>
                  </a:lnTo>
                  <a:lnTo>
                    <a:pt x="0" y="1802129"/>
                  </a:lnTo>
                  <a:lnTo>
                    <a:pt x="3290" y="1851027"/>
                  </a:lnTo>
                  <a:lnTo>
                    <a:pt x="12874" y="1897928"/>
                  </a:lnTo>
                  <a:lnTo>
                    <a:pt x="28323" y="1942403"/>
                  </a:lnTo>
                  <a:lnTo>
                    <a:pt x="49208" y="1984022"/>
                  </a:lnTo>
                  <a:lnTo>
                    <a:pt x="75098" y="2022354"/>
                  </a:lnTo>
                  <a:lnTo>
                    <a:pt x="105565" y="2056971"/>
                  </a:lnTo>
                  <a:lnTo>
                    <a:pt x="140179" y="2087441"/>
                  </a:lnTo>
                  <a:lnTo>
                    <a:pt x="178511" y="2113336"/>
                  </a:lnTo>
                  <a:lnTo>
                    <a:pt x="220131" y="2134225"/>
                  </a:lnTo>
                  <a:lnTo>
                    <a:pt x="264609" y="2149677"/>
                  </a:lnTo>
                  <a:lnTo>
                    <a:pt x="311517" y="2159264"/>
                  </a:lnTo>
                  <a:lnTo>
                    <a:pt x="360425" y="2162555"/>
                  </a:lnTo>
                  <a:lnTo>
                    <a:pt x="9612630" y="2162555"/>
                  </a:lnTo>
                  <a:lnTo>
                    <a:pt x="9661527" y="2159264"/>
                  </a:lnTo>
                  <a:lnTo>
                    <a:pt x="9708428" y="2149677"/>
                  </a:lnTo>
                  <a:lnTo>
                    <a:pt x="9752903" y="2134225"/>
                  </a:lnTo>
                  <a:lnTo>
                    <a:pt x="9794522" y="2113336"/>
                  </a:lnTo>
                  <a:lnTo>
                    <a:pt x="9832854" y="2087441"/>
                  </a:lnTo>
                  <a:lnTo>
                    <a:pt x="9867471" y="2056971"/>
                  </a:lnTo>
                  <a:lnTo>
                    <a:pt x="9897941" y="2022354"/>
                  </a:lnTo>
                  <a:lnTo>
                    <a:pt x="9923836" y="1984022"/>
                  </a:lnTo>
                  <a:lnTo>
                    <a:pt x="9944725" y="1942403"/>
                  </a:lnTo>
                  <a:lnTo>
                    <a:pt x="9960177" y="1897928"/>
                  </a:lnTo>
                  <a:lnTo>
                    <a:pt x="9969764" y="1851027"/>
                  </a:lnTo>
                  <a:lnTo>
                    <a:pt x="9973056" y="1802129"/>
                  </a:lnTo>
                  <a:lnTo>
                    <a:pt x="9973056" y="360425"/>
                  </a:lnTo>
                  <a:lnTo>
                    <a:pt x="9969764" y="311528"/>
                  </a:lnTo>
                  <a:lnTo>
                    <a:pt x="9960177" y="264627"/>
                  </a:lnTo>
                  <a:lnTo>
                    <a:pt x="9944725" y="220152"/>
                  </a:lnTo>
                  <a:lnTo>
                    <a:pt x="9923836" y="178533"/>
                  </a:lnTo>
                  <a:lnTo>
                    <a:pt x="9897941" y="140201"/>
                  </a:lnTo>
                  <a:lnTo>
                    <a:pt x="9867471" y="105584"/>
                  </a:lnTo>
                  <a:lnTo>
                    <a:pt x="9832854" y="75114"/>
                  </a:lnTo>
                  <a:lnTo>
                    <a:pt x="9794522" y="49219"/>
                  </a:lnTo>
                  <a:lnTo>
                    <a:pt x="9752903" y="28330"/>
                  </a:lnTo>
                  <a:lnTo>
                    <a:pt x="9708428" y="12878"/>
                  </a:lnTo>
                  <a:lnTo>
                    <a:pt x="9661527" y="3291"/>
                  </a:lnTo>
                  <a:lnTo>
                    <a:pt x="961263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0599" y="1170432"/>
              <a:ext cx="9973310" cy="2162810"/>
            </a:xfrm>
            <a:custGeom>
              <a:avLst/>
              <a:gdLst/>
              <a:ahLst/>
              <a:cxnLst/>
              <a:rect l="l" t="t" r="r" b="b"/>
              <a:pathLst>
                <a:path w="9973310" h="2162810">
                  <a:moveTo>
                    <a:pt x="0" y="360425"/>
                  </a:moveTo>
                  <a:lnTo>
                    <a:pt x="3290" y="311528"/>
                  </a:lnTo>
                  <a:lnTo>
                    <a:pt x="12874" y="264627"/>
                  </a:lnTo>
                  <a:lnTo>
                    <a:pt x="28323" y="220152"/>
                  </a:lnTo>
                  <a:lnTo>
                    <a:pt x="49208" y="178533"/>
                  </a:lnTo>
                  <a:lnTo>
                    <a:pt x="75098" y="140201"/>
                  </a:lnTo>
                  <a:lnTo>
                    <a:pt x="105565" y="105584"/>
                  </a:lnTo>
                  <a:lnTo>
                    <a:pt x="140179" y="75114"/>
                  </a:lnTo>
                  <a:lnTo>
                    <a:pt x="178511" y="49219"/>
                  </a:lnTo>
                  <a:lnTo>
                    <a:pt x="220131" y="28330"/>
                  </a:lnTo>
                  <a:lnTo>
                    <a:pt x="264609" y="12878"/>
                  </a:lnTo>
                  <a:lnTo>
                    <a:pt x="311517" y="3291"/>
                  </a:lnTo>
                  <a:lnTo>
                    <a:pt x="360425" y="0"/>
                  </a:lnTo>
                  <a:lnTo>
                    <a:pt x="9612630" y="0"/>
                  </a:lnTo>
                  <a:lnTo>
                    <a:pt x="9661527" y="3291"/>
                  </a:lnTo>
                  <a:lnTo>
                    <a:pt x="9708428" y="12878"/>
                  </a:lnTo>
                  <a:lnTo>
                    <a:pt x="9752903" y="28330"/>
                  </a:lnTo>
                  <a:lnTo>
                    <a:pt x="9794522" y="49219"/>
                  </a:lnTo>
                  <a:lnTo>
                    <a:pt x="9832854" y="75114"/>
                  </a:lnTo>
                  <a:lnTo>
                    <a:pt x="9867471" y="105584"/>
                  </a:lnTo>
                  <a:lnTo>
                    <a:pt x="9897941" y="140201"/>
                  </a:lnTo>
                  <a:lnTo>
                    <a:pt x="9923836" y="178533"/>
                  </a:lnTo>
                  <a:lnTo>
                    <a:pt x="9944725" y="220152"/>
                  </a:lnTo>
                  <a:lnTo>
                    <a:pt x="9960177" y="264627"/>
                  </a:lnTo>
                  <a:lnTo>
                    <a:pt x="9969764" y="311528"/>
                  </a:lnTo>
                  <a:lnTo>
                    <a:pt x="9973056" y="360425"/>
                  </a:lnTo>
                  <a:lnTo>
                    <a:pt x="9973056" y="1802129"/>
                  </a:lnTo>
                  <a:lnTo>
                    <a:pt x="9969764" y="1851027"/>
                  </a:lnTo>
                  <a:lnTo>
                    <a:pt x="9960177" y="1897928"/>
                  </a:lnTo>
                  <a:lnTo>
                    <a:pt x="9944725" y="1942403"/>
                  </a:lnTo>
                  <a:lnTo>
                    <a:pt x="9923836" y="1984022"/>
                  </a:lnTo>
                  <a:lnTo>
                    <a:pt x="9897941" y="2022354"/>
                  </a:lnTo>
                  <a:lnTo>
                    <a:pt x="9867471" y="2056971"/>
                  </a:lnTo>
                  <a:lnTo>
                    <a:pt x="9832854" y="2087441"/>
                  </a:lnTo>
                  <a:lnTo>
                    <a:pt x="9794522" y="2113336"/>
                  </a:lnTo>
                  <a:lnTo>
                    <a:pt x="9752903" y="2134225"/>
                  </a:lnTo>
                  <a:lnTo>
                    <a:pt x="9708428" y="2149677"/>
                  </a:lnTo>
                  <a:lnTo>
                    <a:pt x="9661527" y="2159264"/>
                  </a:lnTo>
                  <a:lnTo>
                    <a:pt x="9612630" y="2162555"/>
                  </a:lnTo>
                  <a:lnTo>
                    <a:pt x="360425" y="2162555"/>
                  </a:lnTo>
                  <a:lnTo>
                    <a:pt x="311517" y="2159264"/>
                  </a:lnTo>
                  <a:lnTo>
                    <a:pt x="264609" y="2149677"/>
                  </a:lnTo>
                  <a:lnTo>
                    <a:pt x="220131" y="2134225"/>
                  </a:lnTo>
                  <a:lnTo>
                    <a:pt x="178511" y="2113336"/>
                  </a:lnTo>
                  <a:lnTo>
                    <a:pt x="140179" y="2087441"/>
                  </a:lnTo>
                  <a:lnTo>
                    <a:pt x="105565" y="2056971"/>
                  </a:lnTo>
                  <a:lnTo>
                    <a:pt x="75098" y="2022354"/>
                  </a:lnTo>
                  <a:lnTo>
                    <a:pt x="49208" y="1984022"/>
                  </a:lnTo>
                  <a:lnTo>
                    <a:pt x="28323" y="1942403"/>
                  </a:lnTo>
                  <a:lnTo>
                    <a:pt x="12874" y="1897928"/>
                  </a:lnTo>
                  <a:lnTo>
                    <a:pt x="3290" y="1851027"/>
                  </a:lnTo>
                  <a:lnTo>
                    <a:pt x="0" y="1802129"/>
                  </a:lnTo>
                  <a:lnTo>
                    <a:pt x="0" y="36042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3541776"/>
            <a:ext cx="10292080" cy="3240405"/>
            <a:chOff x="0" y="3541776"/>
            <a:chExt cx="10292080" cy="32404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2139" y="3541776"/>
              <a:ext cx="8409431" cy="16047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410454"/>
              <a:ext cx="2086356" cy="237134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426463" y="1213103"/>
            <a:ext cx="9431020" cy="1865630"/>
            <a:chOff x="1426463" y="1213103"/>
            <a:chExt cx="9431020" cy="18656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8091" y="1213103"/>
              <a:ext cx="626364" cy="762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0304" y="1213103"/>
              <a:ext cx="4219956" cy="762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6108" y="1213103"/>
              <a:ext cx="1644395" cy="762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6352" y="1213103"/>
              <a:ext cx="797051" cy="762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9252" y="1213103"/>
              <a:ext cx="3817620" cy="762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34996" y="1583435"/>
              <a:ext cx="7011924" cy="762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6463" y="1953767"/>
              <a:ext cx="9430512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331" y="2316479"/>
              <a:ext cx="4599432" cy="762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5560" y="359663"/>
            <a:ext cx="7040880" cy="1106805"/>
            <a:chOff x="2575560" y="359663"/>
            <a:chExt cx="7040880" cy="1106805"/>
          </a:xfrm>
        </p:grpSpPr>
        <p:sp>
          <p:nvSpPr>
            <p:cNvPr id="3" name="object 3"/>
            <p:cNvSpPr/>
            <p:nvPr/>
          </p:nvSpPr>
          <p:spPr>
            <a:xfrm>
              <a:off x="2581656" y="365759"/>
              <a:ext cx="7028815" cy="1094740"/>
            </a:xfrm>
            <a:custGeom>
              <a:avLst/>
              <a:gdLst/>
              <a:ahLst/>
              <a:cxnLst/>
              <a:rect l="l" t="t" r="r" b="b"/>
              <a:pathLst>
                <a:path w="7028815" h="1094740">
                  <a:moveTo>
                    <a:pt x="6846316" y="0"/>
                  </a:moveTo>
                  <a:lnTo>
                    <a:pt x="182371" y="0"/>
                  </a:lnTo>
                  <a:lnTo>
                    <a:pt x="133893" y="6515"/>
                  </a:lnTo>
                  <a:lnTo>
                    <a:pt x="90329" y="24901"/>
                  </a:lnTo>
                  <a:lnTo>
                    <a:pt x="53419" y="53419"/>
                  </a:lnTo>
                  <a:lnTo>
                    <a:pt x="24901" y="90329"/>
                  </a:lnTo>
                  <a:lnTo>
                    <a:pt x="6515" y="133893"/>
                  </a:lnTo>
                  <a:lnTo>
                    <a:pt x="0" y="182372"/>
                  </a:lnTo>
                  <a:lnTo>
                    <a:pt x="0" y="911860"/>
                  </a:lnTo>
                  <a:lnTo>
                    <a:pt x="6515" y="960338"/>
                  </a:lnTo>
                  <a:lnTo>
                    <a:pt x="24901" y="1003902"/>
                  </a:lnTo>
                  <a:lnTo>
                    <a:pt x="53419" y="1040812"/>
                  </a:lnTo>
                  <a:lnTo>
                    <a:pt x="90329" y="1069330"/>
                  </a:lnTo>
                  <a:lnTo>
                    <a:pt x="133893" y="1087716"/>
                  </a:lnTo>
                  <a:lnTo>
                    <a:pt x="182371" y="1094231"/>
                  </a:lnTo>
                  <a:lnTo>
                    <a:pt x="6846316" y="1094231"/>
                  </a:lnTo>
                  <a:lnTo>
                    <a:pt x="6894794" y="1087716"/>
                  </a:lnTo>
                  <a:lnTo>
                    <a:pt x="6938358" y="1069330"/>
                  </a:lnTo>
                  <a:lnTo>
                    <a:pt x="6975268" y="1040812"/>
                  </a:lnTo>
                  <a:lnTo>
                    <a:pt x="7003786" y="1003902"/>
                  </a:lnTo>
                  <a:lnTo>
                    <a:pt x="7022172" y="960338"/>
                  </a:lnTo>
                  <a:lnTo>
                    <a:pt x="7028688" y="911860"/>
                  </a:lnTo>
                  <a:lnTo>
                    <a:pt x="7028688" y="182372"/>
                  </a:lnTo>
                  <a:lnTo>
                    <a:pt x="7022172" y="133893"/>
                  </a:lnTo>
                  <a:lnTo>
                    <a:pt x="7003786" y="90329"/>
                  </a:lnTo>
                  <a:lnTo>
                    <a:pt x="6975268" y="53419"/>
                  </a:lnTo>
                  <a:lnTo>
                    <a:pt x="6938358" y="24901"/>
                  </a:lnTo>
                  <a:lnTo>
                    <a:pt x="6894794" y="6515"/>
                  </a:lnTo>
                  <a:lnTo>
                    <a:pt x="68463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81656" y="365759"/>
              <a:ext cx="7028815" cy="1094740"/>
            </a:xfrm>
            <a:custGeom>
              <a:avLst/>
              <a:gdLst/>
              <a:ahLst/>
              <a:cxnLst/>
              <a:rect l="l" t="t" r="r" b="b"/>
              <a:pathLst>
                <a:path w="7028815" h="1094740">
                  <a:moveTo>
                    <a:pt x="0" y="182372"/>
                  </a:moveTo>
                  <a:lnTo>
                    <a:pt x="6515" y="133893"/>
                  </a:lnTo>
                  <a:lnTo>
                    <a:pt x="24901" y="90329"/>
                  </a:lnTo>
                  <a:lnTo>
                    <a:pt x="53419" y="53419"/>
                  </a:lnTo>
                  <a:lnTo>
                    <a:pt x="90329" y="24901"/>
                  </a:lnTo>
                  <a:lnTo>
                    <a:pt x="133893" y="6515"/>
                  </a:lnTo>
                  <a:lnTo>
                    <a:pt x="182371" y="0"/>
                  </a:lnTo>
                  <a:lnTo>
                    <a:pt x="6846316" y="0"/>
                  </a:lnTo>
                  <a:lnTo>
                    <a:pt x="6894794" y="6515"/>
                  </a:lnTo>
                  <a:lnTo>
                    <a:pt x="6938358" y="24901"/>
                  </a:lnTo>
                  <a:lnTo>
                    <a:pt x="6975268" y="53419"/>
                  </a:lnTo>
                  <a:lnTo>
                    <a:pt x="7003786" y="90329"/>
                  </a:lnTo>
                  <a:lnTo>
                    <a:pt x="7022172" y="133893"/>
                  </a:lnTo>
                  <a:lnTo>
                    <a:pt x="7028688" y="182372"/>
                  </a:lnTo>
                  <a:lnTo>
                    <a:pt x="7028688" y="911860"/>
                  </a:lnTo>
                  <a:lnTo>
                    <a:pt x="7022172" y="960338"/>
                  </a:lnTo>
                  <a:lnTo>
                    <a:pt x="7003786" y="1003902"/>
                  </a:lnTo>
                  <a:lnTo>
                    <a:pt x="6975268" y="1040812"/>
                  </a:lnTo>
                  <a:lnTo>
                    <a:pt x="6938358" y="1069330"/>
                  </a:lnTo>
                  <a:lnTo>
                    <a:pt x="6894794" y="1087716"/>
                  </a:lnTo>
                  <a:lnTo>
                    <a:pt x="6846316" y="1094231"/>
                  </a:lnTo>
                  <a:lnTo>
                    <a:pt x="182371" y="1094231"/>
                  </a:lnTo>
                  <a:lnTo>
                    <a:pt x="133893" y="1087716"/>
                  </a:lnTo>
                  <a:lnTo>
                    <a:pt x="90329" y="1069330"/>
                  </a:lnTo>
                  <a:lnTo>
                    <a:pt x="53419" y="1040812"/>
                  </a:lnTo>
                  <a:lnTo>
                    <a:pt x="24901" y="1003902"/>
                  </a:lnTo>
                  <a:lnTo>
                    <a:pt x="6515" y="960338"/>
                  </a:lnTo>
                  <a:lnTo>
                    <a:pt x="0" y="911860"/>
                  </a:lnTo>
                  <a:lnTo>
                    <a:pt x="0" y="182372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330" dirty="0"/>
              <a:t>НАПОМИНАНИЕ!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1545336"/>
            <a:ext cx="11440795" cy="4966970"/>
            <a:chOff x="0" y="1545336"/>
            <a:chExt cx="11440795" cy="49669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07" y="1658112"/>
              <a:ext cx="11300460" cy="48539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45336"/>
              <a:ext cx="11364467" cy="49514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2212" y="1690115"/>
              <a:ext cx="11181715" cy="4735195"/>
            </a:xfrm>
            <a:custGeom>
              <a:avLst/>
              <a:gdLst/>
              <a:ahLst/>
              <a:cxnLst/>
              <a:rect l="l" t="t" r="r" b="b"/>
              <a:pathLst>
                <a:path w="11181715" h="4735195">
                  <a:moveTo>
                    <a:pt x="11181588" y="0"/>
                  </a:moveTo>
                  <a:lnTo>
                    <a:pt x="0" y="0"/>
                  </a:lnTo>
                  <a:lnTo>
                    <a:pt x="0" y="4735068"/>
                  </a:lnTo>
                  <a:lnTo>
                    <a:pt x="11181588" y="4735068"/>
                  </a:lnTo>
                  <a:lnTo>
                    <a:pt x="11181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212" y="1690115"/>
              <a:ext cx="11181715" cy="4735195"/>
            </a:xfrm>
            <a:custGeom>
              <a:avLst/>
              <a:gdLst/>
              <a:ahLst/>
              <a:cxnLst/>
              <a:rect l="l" t="t" r="r" b="b"/>
              <a:pathLst>
                <a:path w="11181715" h="4735195">
                  <a:moveTo>
                    <a:pt x="0" y="4735068"/>
                  </a:moveTo>
                  <a:lnTo>
                    <a:pt x="11181588" y="4735068"/>
                  </a:lnTo>
                  <a:lnTo>
                    <a:pt x="11181588" y="0"/>
                  </a:lnTo>
                  <a:lnTo>
                    <a:pt x="0" y="0"/>
                  </a:lnTo>
                  <a:lnTo>
                    <a:pt x="0" y="4735068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744" y="1569720"/>
              <a:ext cx="649224" cy="7894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2576" y="1569720"/>
              <a:ext cx="8962644" cy="7894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59" y="1953768"/>
              <a:ext cx="3265932" cy="7894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000" y="2337816"/>
              <a:ext cx="2289048" cy="7894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59" y="4767071"/>
              <a:ext cx="1028700" cy="7894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6219" y="5234939"/>
              <a:ext cx="3067812" cy="609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2167" y="4767071"/>
              <a:ext cx="3032760" cy="78943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1444" y="1652397"/>
            <a:ext cx="10720070" cy="45446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5" dirty="0">
                <a:solidFill>
                  <a:srgbClr val="44536A"/>
                </a:solidFill>
                <a:latin typeface="Palatino Linotype"/>
                <a:cs typeface="Palatino Linotype"/>
              </a:rPr>
              <a:t>В</a:t>
            </a:r>
            <a:r>
              <a:rPr sz="2800" spc="-2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5" dirty="0">
                <a:solidFill>
                  <a:srgbClr val="44536A"/>
                </a:solidFill>
                <a:latin typeface="Palatino Linotype"/>
                <a:cs typeface="Palatino Linotype"/>
              </a:rPr>
              <a:t>разделе</a:t>
            </a:r>
            <a:r>
              <a:rPr sz="2800" spc="-2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90" dirty="0">
                <a:solidFill>
                  <a:srgbClr val="44536A"/>
                </a:solidFill>
                <a:latin typeface="Palatino Linotype"/>
                <a:cs typeface="Palatino Linotype"/>
              </a:rPr>
              <a:t>4</a:t>
            </a:r>
            <a:r>
              <a:rPr sz="2800" spc="-13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80" dirty="0">
                <a:solidFill>
                  <a:srgbClr val="44536A"/>
                </a:solidFill>
                <a:latin typeface="Palatino Linotype"/>
                <a:cs typeface="Palatino Linotype"/>
              </a:rPr>
              <a:t>.</a:t>
            </a:r>
            <a:r>
              <a:rPr sz="2800" spc="-13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b="1" spc="135" dirty="0">
                <a:solidFill>
                  <a:srgbClr val="44536A"/>
                </a:solidFill>
                <a:latin typeface="Times New Roman"/>
                <a:cs typeface="Times New Roman"/>
              </a:rPr>
              <a:t>«Сведения</a:t>
            </a:r>
            <a:r>
              <a:rPr sz="2800" b="1" spc="5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260" dirty="0">
                <a:solidFill>
                  <a:srgbClr val="44536A"/>
                </a:solidFill>
                <a:latin typeface="Times New Roman"/>
                <a:cs typeface="Times New Roman"/>
              </a:rPr>
              <a:t>о</a:t>
            </a:r>
            <a:r>
              <a:rPr sz="2800" b="1" spc="5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155" dirty="0">
                <a:solidFill>
                  <a:srgbClr val="44536A"/>
                </a:solidFill>
                <a:latin typeface="Times New Roman"/>
                <a:cs typeface="Times New Roman"/>
              </a:rPr>
              <a:t>счетах</a:t>
            </a:r>
            <a:r>
              <a:rPr sz="2800" b="1" spc="5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90" dirty="0">
                <a:solidFill>
                  <a:srgbClr val="44536A"/>
                </a:solidFill>
                <a:latin typeface="Times New Roman"/>
                <a:cs typeface="Times New Roman"/>
              </a:rPr>
              <a:t>в</a:t>
            </a:r>
            <a:r>
              <a:rPr sz="2800" b="1" spc="4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165" dirty="0">
                <a:solidFill>
                  <a:srgbClr val="44536A"/>
                </a:solidFill>
                <a:latin typeface="Times New Roman"/>
                <a:cs typeface="Times New Roman"/>
              </a:rPr>
              <a:t>банках</a:t>
            </a:r>
            <a:r>
              <a:rPr sz="2800" b="1" spc="7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254" dirty="0">
                <a:solidFill>
                  <a:srgbClr val="44536A"/>
                </a:solidFill>
                <a:latin typeface="Times New Roman"/>
                <a:cs typeface="Times New Roman"/>
              </a:rPr>
              <a:t>и</a:t>
            </a:r>
            <a:r>
              <a:rPr sz="2800" b="1" spc="4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200" dirty="0">
                <a:solidFill>
                  <a:srgbClr val="44536A"/>
                </a:solidFill>
                <a:latin typeface="Times New Roman"/>
                <a:cs typeface="Times New Roman"/>
              </a:rPr>
              <a:t>иных</a:t>
            </a:r>
            <a:r>
              <a:rPr sz="2800" b="1" spc="5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175" dirty="0">
                <a:solidFill>
                  <a:srgbClr val="44536A"/>
                </a:solidFill>
                <a:latin typeface="Times New Roman"/>
                <a:cs typeface="Times New Roman"/>
              </a:rPr>
              <a:t>кредитных </a:t>
            </a:r>
            <a:r>
              <a:rPr sz="2800" b="1" spc="-68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175" dirty="0">
                <a:solidFill>
                  <a:srgbClr val="44536A"/>
                </a:solidFill>
                <a:latin typeface="Times New Roman"/>
                <a:cs typeface="Times New Roman"/>
              </a:rPr>
              <a:t>организациях» </a:t>
            </a:r>
            <a:r>
              <a:rPr sz="2800" spc="-20" dirty="0">
                <a:solidFill>
                  <a:srgbClr val="44536A"/>
                </a:solidFill>
                <a:latin typeface="Palatino Linotype"/>
                <a:cs typeface="Palatino Linotype"/>
              </a:rPr>
              <a:t>отражается </a:t>
            </a:r>
            <a:r>
              <a:rPr sz="2800" spc="-35" dirty="0">
                <a:solidFill>
                  <a:srgbClr val="44536A"/>
                </a:solidFill>
                <a:latin typeface="Palatino Linotype"/>
                <a:cs typeface="Palatino Linotype"/>
              </a:rPr>
              <a:t>информация обо </a:t>
            </a:r>
            <a:r>
              <a:rPr sz="2800" spc="65" dirty="0">
                <a:solidFill>
                  <a:srgbClr val="44536A"/>
                </a:solidFill>
                <a:latin typeface="Palatino Linotype"/>
                <a:cs typeface="Palatino Linotype"/>
              </a:rPr>
              <a:t>всех </a:t>
            </a:r>
            <a:r>
              <a:rPr sz="2800" spc="55" dirty="0">
                <a:solidFill>
                  <a:srgbClr val="44536A"/>
                </a:solidFill>
                <a:latin typeface="Palatino Linotype"/>
                <a:cs typeface="Palatino Linotype"/>
              </a:rPr>
              <a:t>счетах, </a:t>
            </a:r>
            <a:r>
              <a:rPr sz="2800" spc="6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25" dirty="0">
                <a:solidFill>
                  <a:srgbClr val="44536A"/>
                </a:solidFill>
                <a:latin typeface="Palatino Linotype"/>
                <a:cs typeface="Palatino Linotype"/>
              </a:rPr>
              <a:t>открытых </a:t>
            </a:r>
            <a:r>
              <a:rPr sz="2800" spc="-55" dirty="0">
                <a:solidFill>
                  <a:srgbClr val="44536A"/>
                </a:solidFill>
                <a:latin typeface="Palatino Linotype"/>
                <a:cs typeface="Palatino Linotype"/>
              </a:rPr>
              <a:t>по </a:t>
            </a:r>
            <a:r>
              <a:rPr sz="2800" spc="-5" dirty="0">
                <a:solidFill>
                  <a:srgbClr val="44536A"/>
                </a:solidFill>
                <a:latin typeface="Palatino Linotype"/>
                <a:cs typeface="Palatino Linotype"/>
              </a:rPr>
              <a:t>состоянию </a:t>
            </a:r>
            <a:r>
              <a:rPr sz="28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на </a:t>
            </a:r>
            <a:r>
              <a:rPr sz="2800" spc="15" dirty="0">
                <a:solidFill>
                  <a:srgbClr val="44536A"/>
                </a:solidFill>
                <a:latin typeface="Palatino Linotype"/>
                <a:cs typeface="Palatino Linotype"/>
              </a:rPr>
              <a:t>отчетную </a:t>
            </a:r>
            <a:r>
              <a:rPr sz="2800" spc="20" dirty="0">
                <a:solidFill>
                  <a:srgbClr val="44536A"/>
                </a:solidFill>
                <a:latin typeface="Palatino Linotype"/>
                <a:cs typeface="Palatino Linotype"/>
              </a:rPr>
              <a:t>дату </a:t>
            </a:r>
            <a:r>
              <a:rPr sz="2800" spc="140" dirty="0">
                <a:solidFill>
                  <a:srgbClr val="44536A"/>
                </a:solidFill>
                <a:latin typeface="Palatino Linotype"/>
                <a:cs typeface="Palatino Linotype"/>
              </a:rPr>
              <a:t>(</a:t>
            </a:r>
            <a:r>
              <a:rPr sz="2800" b="1" spc="140" dirty="0">
                <a:solidFill>
                  <a:srgbClr val="44536A"/>
                </a:solidFill>
                <a:latin typeface="Times New Roman"/>
                <a:cs typeface="Times New Roman"/>
              </a:rPr>
              <a:t>31.12.2021</a:t>
            </a:r>
            <a:r>
              <a:rPr sz="2800" spc="140" dirty="0">
                <a:solidFill>
                  <a:srgbClr val="44536A"/>
                </a:solidFill>
                <a:latin typeface="Palatino Linotype"/>
                <a:cs typeface="Palatino Linotype"/>
              </a:rPr>
              <a:t>), </a:t>
            </a:r>
            <a:r>
              <a:rPr sz="2800" spc="155" dirty="0">
                <a:solidFill>
                  <a:srgbClr val="44536A"/>
                </a:solidFill>
                <a:latin typeface="Palatino Linotype"/>
                <a:cs typeface="Palatino Linotype"/>
              </a:rPr>
              <a:t>в </a:t>
            </a:r>
            <a:r>
              <a:rPr sz="2800" spc="10" dirty="0">
                <a:solidFill>
                  <a:srgbClr val="44536A"/>
                </a:solidFill>
                <a:latin typeface="Palatino Linotype"/>
                <a:cs typeface="Palatino Linotype"/>
              </a:rPr>
              <a:t>том </a:t>
            </a:r>
            <a:r>
              <a:rPr sz="2800" spc="1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30" dirty="0">
                <a:solidFill>
                  <a:srgbClr val="44536A"/>
                </a:solidFill>
                <a:latin typeface="Palatino Linotype"/>
                <a:cs typeface="Palatino Linotype"/>
              </a:rPr>
              <a:t>числе:</a:t>
            </a:r>
            <a:endParaRPr sz="2800">
              <a:latin typeface="Palatino Linotype"/>
              <a:cs typeface="Palatino Linotype"/>
            </a:endParaRPr>
          </a:p>
          <a:p>
            <a:pPr marL="329057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291204" algn="l"/>
              </a:tabLst>
            </a:pPr>
            <a:r>
              <a:rPr sz="28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счета</a:t>
            </a:r>
            <a:r>
              <a:rPr sz="2800" spc="-4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60" dirty="0">
                <a:solidFill>
                  <a:srgbClr val="44536A"/>
                </a:solidFill>
                <a:latin typeface="Palatino Linotype"/>
                <a:cs typeface="Palatino Linotype"/>
              </a:rPr>
              <a:t>с</a:t>
            </a:r>
            <a:r>
              <a:rPr sz="2800" spc="-4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b="1" spc="165" dirty="0">
                <a:solidFill>
                  <a:srgbClr val="44536A"/>
                </a:solidFill>
                <a:latin typeface="Times New Roman"/>
                <a:cs typeface="Times New Roman"/>
              </a:rPr>
              <a:t>нулевым</a:t>
            </a:r>
            <a:r>
              <a:rPr sz="2800" b="1" spc="3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180" dirty="0">
                <a:solidFill>
                  <a:srgbClr val="44536A"/>
                </a:solidFill>
                <a:latin typeface="Times New Roman"/>
                <a:cs typeface="Times New Roman"/>
              </a:rPr>
              <a:t>остатком</a:t>
            </a:r>
            <a:r>
              <a:rPr sz="2800" spc="180" dirty="0">
                <a:solidFill>
                  <a:srgbClr val="44536A"/>
                </a:solidFill>
                <a:latin typeface="Palatino Linotype"/>
                <a:cs typeface="Palatino Linotype"/>
              </a:rPr>
              <a:t>;</a:t>
            </a:r>
            <a:endParaRPr sz="2800">
              <a:latin typeface="Palatino Linotype"/>
              <a:cs typeface="Palatino Linotype"/>
            </a:endParaRPr>
          </a:p>
          <a:p>
            <a:pPr marL="771525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772160" algn="l"/>
              </a:tabLst>
            </a:pPr>
            <a:r>
              <a:rPr sz="2800" spc="50" dirty="0">
                <a:solidFill>
                  <a:srgbClr val="44536A"/>
                </a:solidFill>
                <a:latin typeface="Palatino Linotype"/>
                <a:cs typeface="Palatino Linotype"/>
              </a:rPr>
              <a:t>счета,</a:t>
            </a:r>
            <a:r>
              <a:rPr sz="2800" spc="-14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45" dirty="0">
                <a:solidFill>
                  <a:srgbClr val="44536A"/>
                </a:solidFill>
                <a:latin typeface="Palatino Linotype"/>
                <a:cs typeface="Palatino Linotype"/>
              </a:rPr>
              <a:t>к</a:t>
            </a:r>
            <a:r>
              <a:rPr sz="2800" spc="-10" dirty="0">
                <a:solidFill>
                  <a:srgbClr val="44536A"/>
                </a:solidFill>
                <a:latin typeface="Palatino Linotype"/>
                <a:cs typeface="Palatino Linotype"/>
              </a:rPr>
              <a:t> которым</a:t>
            </a:r>
            <a:r>
              <a:rPr sz="2800" spc="-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10" dirty="0">
                <a:solidFill>
                  <a:srgbClr val="44536A"/>
                </a:solidFill>
                <a:latin typeface="Palatino Linotype"/>
                <a:cs typeface="Palatino Linotype"/>
              </a:rPr>
              <a:t>привязаны</a:t>
            </a:r>
            <a:r>
              <a:rPr sz="2800" spc="-5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35" dirty="0">
                <a:solidFill>
                  <a:srgbClr val="44536A"/>
                </a:solidFill>
                <a:latin typeface="Palatino Linotype"/>
                <a:cs typeface="Palatino Linotype"/>
              </a:rPr>
              <a:t>дебетовые/кредитные</a:t>
            </a:r>
            <a:r>
              <a:rPr sz="2800" spc="-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карты;</a:t>
            </a:r>
            <a:endParaRPr sz="2800">
              <a:latin typeface="Palatino Linotype"/>
              <a:cs typeface="Palatino Linotype"/>
            </a:endParaRPr>
          </a:p>
          <a:p>
            <a:pPr marL="3977004" lvl="1" indent="-229870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3977640" algn="l"/>
              </a:tabLst>
            </a:pPr>
            <a:r>
              <a:rPr sz="28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счета</a:t>
            </a:r>
            <a:r>
              <a:rPr sz="2800" spc="-4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35" dirty="0">
                <a:solidFill>
                  <a:srgbClr val="44536A"/>
                </a:solidFill>
                <a:latin typeface="Palatino Linotype"/>
                <a:cs typeface="Palatino Linotype"/>
              </a:rPr>
              <a:t>(вклады)</a:t>
            </a:r>
            <a:r>
              <a:rPr sz="2800" spc="-2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-60" dirty="0">
                <a:solidFill>
                  <a:srgbClr val="44536A"/>
                </a:solidFill>
                <a:latin typeface="Palatino Linotype"/>
                <a:cs typeface="Palatino Linotype"/>
              </a:rPr>
              <a:t>и</a:t>
            </a:r>
            <a:r>
              <a:rPr sz="2800" spc="-4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-35" dirty="0">
                <a:solidFill>
                  <a:srgbClr val="44536A"/>
                </a:solidFill>
                <a:latin typeface="Palatino Linotype"/>
                <a:cs typeface="Palatino Linotype"/>
              </a:rPr>
              <a:t>пр.</a:t>
            </a:r>
            <a:endParaRPr sz="28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u="heavy" spc="1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sz="2800" b="1" u="heavy" spc="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13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Times New Roman"/>
                <a:cs typeface="Times New Roman"/>
              </a:rPr>
              <a:t>указываются:</a:t>
            </a:r>
            <a:endParaRPr sz="2800">
              <a:latin typeface="Times New Roman"/>
              <a:cs typeface="Times New Roman"/>
            </a:endParaRPr>
          </a:p>
          <a:p>
            <a:pPr marL="1682750" marR="62865" indent="-1256030">
              <a:lnSpc>
                <a:spcPts val="3020"/>
              </a:lnSpc>
              <a:spcBef>
                <a:spcPts val="1050"/>
              </a:spcBef>
            </a:pPr>
            <a:r>
              <a:rPr sz="28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счета</a:t>
            </a:r>
            <a:r>
              <a:rPr sz="2800" spc="-7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20" dirty="0">
                <a:solidFill>
                  <a:srgbClr val="44536A"/>
                </a:solidFill>
                <a:latin typeface="Palatino Linotype"/>
                <a:cs typeface="Palatino Linotype"/>
              </a:rPr>
              <a:t>доверительного</a:t>
            </a:r>
            <a:r>
              <a:rPr sz="2800" spc="1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dirty="0">
                <a:solidFill>
                  <a:srgbClr val="44536A"/>
                </a:solidFill>
                <a:latin typeface="Palatino Linotype"/>
                <a:cs typeface="Palatino Linotype"/>
              </a:rPr>
              <a:t>управления,</a:t>
            </a:r>
            <a:r>
              <a:rPr sz="2800" spc="-12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счета</a:t>
            </a:r>
            <a:r>
              <a:rPr sz="2800" spc="-7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20" dirty="0">
                <a:solidFill>
                  <a:srgbClr val="44536A"/>
                </a:solidFill>
                <a:latin typeface="Palatino Linotype"/>
                <a:cs typeface="Palatino Linotype"/>
              </a:rPr>
              <a:t>депо,</a:t>
            </a:r>
            <a:r>
              <a:rPr sz="2800" spc="-12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счета</a:t>
            </a:r>
            <a:r>
              <a:rPr sz="2800" spc="-15" dirty="0">
                <a:solidFill>
                  <a:srgbClr val="44536A"/>
                </a:solidFill>
                <a:latin typeface="Palatino Linotype"/>
                <a:cs typeface="Palatino Linotype"/>
              </a:rPr>
              <a:t> брокера, </a:t>
            </a:r>
            <a:r>
              <a:rPr sz="2800" spc="-68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25" dirty="0">
                <a:solidFill>
                  <a:srgbClr val="44536A"/>
                </a:solidFill>
                <a:latin typeface="Palatino Linotype"/>
                <a:cs typeface="Palatino Linotype"/>
              </a:rPr>
              <a:t>индивидуальные</a:t>
            </a:r>
            <a:r>
              <a:rPr sz="2800" spc="-6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30" dirty="0">
                <a:solidFill>
                  <a:srgbClr val="44536A"/>
                </a:solidFill>
                <a:latin typeface="Palatino Linotype"/>
                <a:cs typeface="Palatino Linotype"/>
              </a:rPr>
              <a:t>инвестиционные</a:t>
            </a:r>
            <a:r>
              <a:rPr sz="2800" spc="-5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счета</a:t>
            </a:r>
            <a:r>
              <a:rPr sz="2800" spc="-2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-60" dirty="0">
                <a:solidFill>
                  <a:srgbClr val="44536A"/>
                </a:solidFill>
                <a:latin typeface="Palatino Linotype"/>
                <a:cs typeface="Palatino Linotype"/>
              </a:rPr>
              <a:t>и</a:t>
            </a:r>
            <a:r>
              <a:rPr sz="2800" spc="-3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-35" dirty="0">
                <a:solidFill>
                  <a:srgbClr val="44536A"/>
                </a:solidFill>
                <a:latin typeface="Palatino Linotype"/>
                <a:cs typeface="Palatino Linotype"/>
              </a:rPr>
              <a:t>пр.</a:t>
            </a:r>
            <a:endParaRPr sz="2800">
              <a:latin typeface="Palatino Linotype"/>
              <a:cs typeface="Palatino Linotype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6636" y="112776"/>
            <a:ext cx="1097280" cy="1463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4794" y="109473"/>
            <a:ext cx="10528300" cy="1107440"/>
            <a:chOff x="764794" y="109473"/>
            <a:chExt cx="10528300" cy="1107440"/>
          </a:xfrm>
        </p:grpSpPr>
        <p:sp>
          <p:nvSpPr>
            <p:cNvPr id="3" name="object 3"/>
            <p:cNvSpPr/>
            <p:nvPr/>
          </p:nvSpPr>
          <p:spPr>
            <a:xfrm>
              <a:off x="771144" y="115823"/>
              <a:ext cx="10515600" cy="1094740"/>
            </a:xfrm>
            <a:custGeom>
              <a:avLst/>
              <a:gdLst/>
              <a:ahLst/>
              <a:cxnLst/>
              <a:rect l="l" t="t" r="r" b="b"/>
              <a:pathLst>
                <a:path w="10515600" h="1094740">
                  <a:moveTo>
                    <a:pt x="10333228" y="0"/>
                  </a:moveTo>
                  <a:lnTo>
                    <a:pt x="182384" y="0"/>
                  </a:lnTo>
                  <a:lnTo>
                    <a:pt x="133896" y="6515"/>
                  </a:lnTo>
                  <a:lnTo>
                    <a:pt x="90328" y="24901"/>
                  </a:lnTo>
                  <a:lnTo>
                    <a:pt x="53416" y="53419"/>
                  </a:lnTo>
                  <a:lnTo>
                    <a:pt x="24899" y="90329"/>
                  </a:lnTo>
                  <a:lnTo>
                    <a:pt x="6514" y="133893"/>
                  </a:lnTo>
                  <a:lnTo>
                    <a:pt x="0" y="182372"/>
                  </a:lnTo>
                  <a:lnTo>
                    <a:pt x="0" y="911860"/>
                  </a:lnTo>
                  <a:lnTo>
                    <a:pt x="6514" y="960338"/>
                  </a:lnTo>
                  <a:lnTo>
                    <a:pt x="24899" y="1003902"/>
                  </a:lnTo>
                  <a:lnTo>
                    <a:pt x="53416" y="1040812"/>
                  </a:lnTo>
                  <a:lnTo>
                    <a:pt x="90328" y="1069330"/>
                  </a:lnTo>
                  <a:lnTo>
                    <a:pt x="133896" y="1087716"/>
                  </a:lnTo>
                  <a:lnTo>
                    <a:pt x="182384" y="1094231"/>
                  </a:lnTo>
                  <a:lnTo>
                    <a:pt x="10333228" y="1094231"/>
                  </a:lnTo>
                  <a:lnTo>
                    <a:pt x="10381706" y="1087716"/>
                  </a:lnTo>
                  <a:lnTo>
                    <a:pt x="10425270" y="1069330"/>
                  </a:lnTo>
                  <a:lnTo>
                    <a:pt x="10462180" y="1040812"/>
                  </a:lnTo>
                  <a:lnTo>
                    <a:pt x="10490698" y="1003902"/>
                  </a:lnTo>
                  <a:lnTo>
                    <a:pt x="10509084" y="960338"/>
                  </a:lnTo>
                  <a:lnTo>
                    <a:pt x="10515600" y="911860"/>
                  </a:lnTo>
                  <a:lnTo>
                    <a:pt x="10515600" y="182372"/>
                  </a:lnTo>
                  <a:lnTo>
                    <a:pt x="10509084" y="133893"/>
                  </a:lnTo>
                  <a:lnTo>
                    <a:pt x="10490698" y="90329"/>
                  </a:lnTo>
                  <a:lnTo>
                    <a:pt x="10462180" y="53419"/>
                  </a:lnTo>
                  <a:lnTo>
                    <a:pt x="10425270" y="24901"/>
                  </a:lnTo>
                  <a:lnTo>
                    <a:pt x="10381706" y="6515"/>
                  </a:lnTo>
                  <a:lnTo>
                    <a:pt x="1033322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1144" y="115823"/>
              <a:ext cx="10515600" cy="1094740"/>
            </a:xfrm>
            <a:custGeom>
              <a:avLst/>
              <a:gdLst/>
              <a:ahLst/>
              <a:cxnLst/>
              <a:rect l="l" t="t" r="r" b="b"/>
              <a:pathLst>
                <a:path w="10515600" h="1094740">
                  <a:moveTo>
                    <a:pt x="0" y="182372"/>
                  </a:moveTo>
                  <a:lnTo>
                    <a:pt x="6514" y="133893"/>
                  </a:lnTo>
                  <a:lnTo>
                    <a:pt x="24899" y="90329"/>
                  </a:lnTo>
                  <a:lnTo>
                    <a:pt x="53416" y="53419"/>
                  </a:lnTo>
                  <a:lnTo>
                    <a:pt x="90328" y="24901"/>
                  </a:lnTo>
                  <a:lnTo>
                    <a:pt x="133896" y="6515"/>
                  </a:lnTo>
                  <a:lnTo>
                    <a:pt x="182384" y="0"/>
                  </a:lnTo>
                  <a:lnTo>
                    <a:pt x="10333228" y="0"/>
                  </a:lnTo>
                  <a:lnTo>
                    <a:pt x="10381706" y="6515"/>
                  </a:lnTo>
                  <a:lnTo>
                    <a:pt x="10425270" y="24901"/>
                  </a:lnTo>
                  <a:lnTo>
                    <a:pt x="10462180" y="53419"/>
                  </a:lnTo>
                  <a:lnTo>
                    <a:pt x="10490698" y="90329"/>
                  </a:lnTo>
                  <a:lnTo>
                    <a:pt x="10509084" y="133893"/>
                  </a:lnTo>
                  <a:lnTo>
                    <a:pt x="10515600" y="182372"/>
                  </a:lnTo>
                  <a:lnTo>
                    <a:pt x="10515600" y="911860"/>
                  </a:lnTo>
                  <a:lnTo>
                    <a:pt x="10509084" y="960338"/>
                  </a:lnTo>
                  <a:lnTo>
                    <a:pt x="10490698" y="1003902"/>
                  </a:lnTo>
                  <a:lnTo>
                    <a:pt x="10462180" y="1040812"/>
                  </a:lnTo>
                  <a:lnTo>
                    <a:pt x="10425270" y="1069330"/>
                  </a:lnTo>
                  <a:lnTo>
                    <a:pt x="10381706" y="1087716"/>
                  </a:lnTo>
                  <a:lnTo>
                    <a:pt x="10333228" y="1094231"/>
                  </a:lnTo>
                  <a:lnTo>
                    <a:pt x="182384" y="1094231"/>
                  </a:lnTo>
                  <a:lnTo>
                    <a:pt x="133896" y="1087716"/>
                  </a:lnTo>
                  <a:lnTo>
                    <a:pt x="90328" y="1069330"/>
                  </a:lnTo>
                  <a:lnTo>
                    <a:pt x="53416" y="1040812"/>
                  </a:lnTo>
                  <a:lnTo>
                    <a:pt x="24899" y="1003902"/>
                  </a:lnTo>
                  <a:lnTo>
                    <a:pt x="6514" y="960338"/>
                  </a:lnTo>
                  <a:lnTo>
                    <a:pt x="0" y="911860"/>
                  </a:lnTo>
                  <a:lnTo>
                    <a:pt x="0" y="18237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7492" y="296113"/>
            <a:ext cx="9675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60" dirty="0"/>
              <a:t>«На</a:t>
            </a:r>
            <a:r>
              <a:rPr sz="3600" spc="-30" dirty="0"/>
              <a:t> </a:t>
            </a:r>
            <a:r>
              <a:rPr sz="3600" spc="45" dirty="0"/>
              <a:t>что</a:t>
            </a:r>
            <a:r>
              <a:rPr sz="3600" spc="-25" dirty="0"/>
              <a:t> </a:t>
            </a:r>
            <a:r>
              <a:rPr sz="3600" spc="5" dirty="0"/>
              <a:t>следует</a:t>
            </a:r>
            <a:r>
              <a:rPr sz="3600" spc="-130" dirty="0"/>
              <a:t> </a:t>
            </a:r>
            <a:r>
              <a:rPr sz="3600" dirty="0"/>
              <a:t>обратить</a:t>
            </a:r>
            <a:r>
              <a:rPr sz="3600" spc="-110" dirty="0"/>
              <a:t> </a:t>
            </a:r>
            <a:r>
              <a:rPr sz="3600" spc="-5" dirty="0"/>
              <a:t>особое</a:t>
            </a:r>
            <a:r>
              <a:rPr sz="3600" spc="-55" dirty="0"/>
              <a:t> </a:t>
            </a:r>
            <a:r>
              <a:rPr sz="3600" spc="35" dirty="0"/>
              <a:t>внимание?»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96011" y="1083563"/>
            <a:ext cx="11435080" cy="4948555"/>
            <a:chOff x="96011" y="1083563"/>
            <a:chExt cx="11435080" cy="4948555"/>
          </a:xfrm>
        </p:grpSpPr>
        <p:sp>
          <p:nvSpPr>
            <p:cNvPr id="7" name="object 7"/>
            <p:cNvSpPr/>
            <p:nvPr/>
          </p:nvSpPr>
          <p:spPr>
            <a:xfrm>
              <a:off x="7126223" y="2938144"/>
              <a:ext cx="548640" cy="927100"/>
            </a:xfrm>
            <a:custGeom>
              <a:avLst/>
              <a:gdLst/>
              <a:ahLst/>
              <a:cxnLst/>
              <a:rect l="l" t="t" r="r" b="b"/>
              <a:pathLst>
                <a:path w="548640" h="927100">
                  <a:moveTo>
                    <a:pt x="5715" y="842136"/>
                  </a:moveTo>
                  <a:lnTo>
                    <a:pt x="0" y="927099"/>
                  </a:lnTo>
                  <a:lnTo>
                    <a:pt x="71500" y="880744"/>
                  </a:lnTo>
                  <a:lnTo>
                    <a:pt x="62628" y="875537"/>
                  </a:lnTo>
                  <a:lnTo>
                    <a:pt x="37592" y="875537"/>
                  </a:lnTo>
                  <a:lnTo>
                    <a:pt x="26670" y="869187"/>
                  </a:lnTo>
                  <a:lnTo>
                    <a:pt x="33116" y="858218"/>
                  </a:lnTo>
                  <a:lnTo>
                    <a:pt x="5715" y="842136"/>
                  </a:lnTo>
                  <a:close/>
                </a:path>
                <a:path w="548640" h="927100">
                  <a:moveTo>
                    <a:pt x="33116" y="858218"/>
                  </a:moveTo>
                  <a:lnTo>
                    <a:pt x="26670" y="869187"/>
                  </a:lnTo>
                  <a:lnTo>
                    <a:pt x="37592" y="875537"/>
                  </a:lnTo>
                  <a:lnTo>
                    <a:pt x="44012" y="864612"/>
                  </a:lnTo>
                  <a:lnTo>
                    <a:pt x="33116" y="858218"/>
                  </a:lnTo>
                  <a:close/>
                </a:path>
                <a:path w="548640" h="927100">
                  <a:moveTo>
                    <a:pt x="44012" y="864612"/>
                  </a:moveTo>
                  <a:lnTo>
                    <a:pt x="37592" y="875537"/>
                  </a:lnTo>
                  <a:lnTo>
                    <a:pt x="62628" y="875537"/>
                  </a:lnTo>
                  <a:lnTo>
                    <a:pt x="44012" y="864612"/>
                  </a:lnTo>
                  <a:close/>
                </a:path>
                <a:path w="548640" h="927100">
                  <a:moveTo>
                    <a:pt x="537464" y="0"/>
                  </a:moveTo>
                  <a:lnTo>
                    <a:pt x="33116" y="858218"/>
                  </a:lnTo>
                  <a:lnTo>
                    <a:pt x="44012" y="864612"/>
                  </a:lnTo>
                  <a:lnTo>
                    <a:pt x="548385" y="6350"/>
                  </a:lnTo>
                  <a:lnTo>
                    <a:pt x="5374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5947" y="1083563"/>
              <a:ext cx="7374635" cy="34396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7971" y="1275587"/>
              <a:ext cx="6990588" cy="30556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59" y="4364735"/>
              <a:ext cx="7347204" cy="15971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11" y="4347972"/>
              <a:ext cx="7299959" cy="16840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9164" y="4396740"/>
              <a:ext cx="7228840" cy="1478280"/>
            </a:xfrm>
            <a:custGeom>
              <a:avLst/>
              <a:gdLst/>
              <a:ahLst/>
              <a:cxnLst/>
              <a:rect l="l" t="t" r="r" b="b"/>
              <a:pathLst>
                <a:path w="7228840" h="1478279">
                  <a:moveTo>
                    <a:pt x="0" y="1478280"/>
                  </a:moveTo>
                  <a:lnTo>
                    <a:pt x="7228332" y="1478280"/>
                  </a:lnTo>
                  <a:lnTo>
                    <a:pt x="7228332" y="0"/>
                  </a:lnTo>
                  <a:lnTo>
                    <a:pt x="0" y="0"/>
                  </a:lnTo>
                  <a:lnTo>
                    <a:pt x="0" y="147828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1623" y="4642104"/>
              <a:ext cx="2705100" cy="51358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47599" y="4419092"/>
            <a:ext cx="68656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003358"/>
                </a:solidFill>
                <a:latin typeface="Palatino Linotype"/>
                <a:cs typeface="Palatino Linotype"/>
              </a:rPr>
              <a:t>В</a:t>
            </a:r>
            <a:r>
              <a:rPr sz="1800" spc="-15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003358"/>
                </a:solidFill>
                <a:latin typeface="Palatino Linotype"/>
                <a:cs typeface="Palatino Linotype"/>
              </a:rPr>
              <a:t>графе</a:t>
            </a:r>
            <a:r>
              <a:rPr sz="1800" spc="-15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120" dirty="0">
                <a:solidFill>
                  <a:srgbClr val="003358"/>
                </a:solidFill>
                <a:latin typeface="Palatino Linotype"/>
                <a:cs typeface="Palatino Linotype"/>
              </a:rPr>
              <a:t>«</a:t>
            </a:r>
            <a:r>
              <a:rPr sz="1800" b="1" spc="120" dirty="0">
                <a:solidFill>
                  <a:srgbClr val="003358"/>
                </a:solidFill>
                <a:latin typeface="Times New Roman"/>
                <a:cs typeface="Times New Roman"/>
              </a:rPr>
              <a:t>Наименование</a:t>
            </a:r>
            <a:r>
              <a:rPr sz="1800" b="1" spc="2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b="1" spc="165" dirty="0">
                <a:solidFill>
                  <a:srgbClr val="003358"/>
                </a:solidFill>
                <a:latin typeface="Times New Roman"/>
                <a:cs typeface="Times New Roman"/>
              </a:rPr>
              <a:t>и</a:t>
            </a:r>
            <a:r>
              <a:rPr sz="1800" b="1" spc="3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b="1" spc="120" dirty="0">
                <a:solidFill>
                  <a:srgbClr val="003358"/>
                </a:solidFill>
                <a:latin typeface="Times New Roman"/>
                <a:cs typeface="Times New Roman"/>
              </a:rPr>
              <a:t>адрес</a:t>
            </a:r>
            <a:r>
              <a:rPr sz="1800" b="1" spc="2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b="1" spc="110" dirty="0">
                <a:solidFill>
                  <a:srgbClr val="003358"/>
                </a:solidFill>
                <a:latin typeface="Times New Roman"/>
                <a:cs typeface="Times New Roman"/>
              </a:rPr>
              <a:t>банка</a:t>
            </a:r>
            <a:r>
              <a:rPr sz="1800" b="1" spc="2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b="1" spc="120" dirty="0">
                <a:solidFill>
                  <a:srgbClr val="003358"/>
                </a:solidFill>
                <a:latin typeface="Times New Roman"/>
                <a:cs typeface="Times New Roman"/>
              </a:rPr>
              <a:t>или</a:t>
            </a:r>
            <a:r>
              <a:rPr sz="1800" b="1" spc="4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b="1" spc="165" dirty="0">
                <a:solidFill>
                  <a:srgbClr val="003358"/>
                </a:solidFill>
                <a:latin typeface="Times New Roman"/>
                <a:cs typeface="Times New Roman"/>
              </a:rPr>
              <a:t>иной</a:t>
            </a:r>
            <a:r>
              <a:rPr sz="1800" b="1" spc="3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b="1" spc="130" dirty="0">
                <a:solidFill>
                  <a:srgbClr val="003358"/>
                </a:solidFill>
                <a:latin typeface="Times New Roman"/>
                <a:cs typeface="Times New Roman"/>
              </a:rPr>
              <a:t>кредитной </a:t>
            </a:r>
            <a:r>
              <a:rPr sz="1800" b="1" spc="-434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b="1" spc="114" dirty="0">
                <a:solidFill>
                  <a:srgbClr val="003358"/>
                </a:solidFill>
                <a:latin typeface="Times New Roman"/>
                <a:cs typeface="Times New Roman"/>
              </a:rPr>
              <a:t>организации</a:t>
            </a:r>
            <a:r>
              <a:rPr sz="1800" spc="114" dirty="0">
                <a:solidFill>
                  <a:srgbClr val="003358"/>
                </a:solidFill>
                <a:latin typeface="Palatino Linotype"/>
                <a:cs typeface="Palatino Linotype"/>
              </a:rPr>
              <a:t>»</a:t>
            </a:r>
            <a:r>
              <a:rPr sz="1800" spc="-15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10" dirty="0">
                <a:solidFill>
                  <a:srgbClr val="003358"/>
                </a:solidFill>
                <a:latin typeface="Palatino Linotype"/>
                <a:cs typeface="Palatino Linotype"/>
              </a:rPr>
              <a:t>рекомендуется</a:t>
            </a:r>
            <a:r>
              <a:rPr sz="1800" spc="-5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30" dirty="0">
                <a:solidFill>
                  <a:srgbClr val="003358"/>
                </a:solidFill>
                <a:latin typeface="Palatino Linotype"/>
                <a:cs typeface="Palatino Linotype"/>
              </a:rPr>
              <a:t>указывать</a:t>
            </a:r>
            <a:r>
              <a:rPr sz="1800" spc="-40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003358"/>
                </a:solidFill>
                <a:latin typeface="Palatino Linotype"/>
                <a:cs typeface="Palatino Linotype"/>
              </a:rPr>
              <a:t>«юридический</a:t>
            </a:r>
            <a:r>
              <a:rPr sz="1800" spc="-25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003358"/>
                </a:solidFill>
                <a:latin typeface="Palatino Linotype"/>
                <a:cs typeface="Palatino Linotype"/>
              </a:rPr>
              <a:t>адрес» </a:t>
            </a:r>
            <a:r>
              <a:rPr sz="1800" spc="-440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20" dirty="0">
                <a:solidFill>
                  <a:srgbClr val="003358"/>
                </a:solidFill>
                <a:latin typeface="Palatino Linotype"/>
                <a:cs typeface="Palatino Linotype"/>
              </a:rPr>
              <a:t>банка,</a:t>
            </a:r>
            <a:r>
              <a:rPr sz="1800" spc="-80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100" dirty="0">
                <a:solidFill>
                  <a:srgbClr val="003358"/>
                </a:solidFill>
                <a:latin typeface="Palatino Linotype"/>
                <a:cs typeface="Palatino Linotype"/>
              </a:rPr>
              <a:t>в</a:t>
            </a:r>
            <a:r>
              <a:rPr sz="1800" spc="-15" dirty="0">
                <a:solidFill>
                  <a:srgbClr val="003358"/>
                </a:solidFill>
                <a:latin typeface="Palatino Linotype"/>
                <a:cs typeface="Palatino Linotype"/>
              </a:rPr>
              <a:t> котором</a:t>
            </a:r>
            <a:r>
              <a:rPr sz="1800" spc="10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-20" dirty="0">
                <a:solidFill>
                  <a:srgbClr val="003358"/>
                </a:solidFill>
                <a:latin typeface="Palatino Linotype"/>
                <a:cs typeface="Palatino Linotype"/>
              </a:rPr>
              <a:t>был</a:t>
            </a:r>
            <a:r>
              <a:rPr sz="1800" spc="-25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5" dirty="0">
                <a:solidFill>
                  <a:srgbClr val="003358"/>
                </a:solidFill>
                <a:latin typeface="Palatino Linotype"/>
                <a:cs typeface="Palatino Linotype"/>
              </a:rPr>
              <a:t>открыт</a:t>
            </a:r>
            <a:r>
              <a:rPr sz="1800" spc="-45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003358"/>
                </a:solidFill>
                <a:latin typeface="Palatino Linotype"/>
                <a:cs typeface="Palatino Linotype"/>
              </a:rPr>
              <a:t>соответствующий</a:t>
            </a:r>
            <a:r>
              <a:rPr sz="1800" spc="-5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15" dirty="0">
                <a:solidFill>
                  <a:srgbClr val="003358"/>
                </a:solidFill>
                <a:latin typeface="Palatino Linotype"/>
                <a:cs typeface="Palatino Linotype"/>
              </a:rPr>
              <a:t>счет.</a:t>
            </a:r>
            <a:endParaRPr sz="1800">
              <a:latin typeface="Palatino Linotype"/>
              <a:cs typeface="Palatino Linotype"/>
            </a:endParaRPr>
          </a:p>
          <a:p>
            <a:pPr marL="2484755" marR="26670" indent="-2245360" algn="just">
              <a:lnSpc>
                <a:spcPct val="100000"/>
              </a:lnSpc>
            </a:pPr>
            <a:r>
              <a:rPr sz="1800" spc="5" dirty="0">
                <a:solidFill>
                  <a:srgbClr val="003358"/>
                </a:solidFill>
                <a:latin typeface="Palatino Linotype"/>
                <a:cs typeface="Palatino Linotype"/>
              </a:rPr>
              <a:t>Воспользуетесь</a:t>
            </a:r>
            <a:r>
              <a:rPr sz="1800" spc="-25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u="sng" spc="-10" dirty="0">
                <a:solidFill>
                  <a:srgbClr val="003358"/>
                </a:solidFill>
                <a:uFill>
                  <a:solidFill>
                    <a:srgbClr val="003358"/>
                  </a:solidFill>
                </a:uFill>
                <a:latin typeface="Palatino Linotype"/>
                <a:cs typeface="Palatino Linotype"/>
              </a:rPr>
              <a:t>поиском</a:t>
            </a:r>
            <a:r>
              <a:rPr sz="1800" spc="10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-30" dirty="0">
                <a:solidFill>
                  <a:srgbClr val="003358"/>
                </a:solidFill>
                <a:latin typeface="Palatino Linotype"/>
                <a:cs typeface="Palatino Linotype"/>
              </a:rPr>
              <a:t>по</a:t>
            </a:r>
            <a:r>
              <a:rPr sz="1800" spc="10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20" dirty="0">
                <a:solidFill>
                  <a:srgbClr val="003358"/>
                </a:solidFill>
                <a:latin typeface="Palatino Linotype"/>
                <a:cs typeface="Palatino Linotype"/>
              </a:rPr>
              <a:t>названию</a:t>
            </a:r>
            <a:r>
              <a:rPr sz="1800" spc="-85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225" dirty="0">
                <a:solidFill>
                  <a:srgbClr val="003358"/>
                </a:solidFill>
                <a:latin typeface="Palatino Linotype"/>
                <a:cs typeface="Palatino Linotype"/>
              </a:rPr>
              <a:t>–</a:t>
            </a:r>
            <a:r>
              <a:rPr sz="1800" spc="-80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10" dirty="0">
                <a:solidFill>
                  <a:srgbClr val="003358"/>
                </a:solidFill>
                <a:latin typeface="Palatino Linotype"/>
                <a:cs typeface="Palatino Linotype"/>
              </a:rPr>
              <a:t>адрес</a:t>
            </a:r>
            <a:r>
              <a:rPr sz="1800" spc="5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15" dirty="0">
                <a:solidFill>
                  <a:srgbClr val="003358"/>
                </a:solidFill>
                <a:latin typeface="Palatino Linotype"/>
                <a:cs typeface="Palatino Linotype"/>
              </a:rPr>
              <a:t>автоматически </a:t>
            </a:r>
            <a:r>
              <a:rPr sz="1800" spc="-440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003358"/>
                </a:solidFill>
                <a:latin typeface="Palatino Linotype"/>
                <a:cs typeface="Palatino Linotype"/>
              </a:rPr>
              <a:t>отразиться</a:t>
            </a:r>
            <a:r>
              <a:rPr sz="1800" spc="-20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spc="100" dirty="0">
                <a:solidFill>
                  <a:srgbClr val="003358"/>
                </a:solidFill>
                <a:latin typeface="Palatino Linotype"/>
                <a:cs typeface="Palatino Linotype"/>
              </a:rPr>
              <a:t>в</a:t>
            </a:r>
            <a:r>
              <a:rPr sz="1800" spc="-10" dirty="0">
                <a:solidFill>
                  <a:srgbClr val="003358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003358"/>
                </a:solidFill>
                <a:latin typeface="Palatino Linotype"/>
                <a:cs typeface="Palatino Linotype"/>
              </a:rPr>
              <a:t>графе.</a:t>
            </a:r>
            <a:endParaRPr sz="1800">
              <a:latin typeface="Palatino Linotype"/>
              <a:cs typeface="Palatino Linotype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315211"/>
            <a:ext cx="2743200" cy="249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5048" y="109728"/>
            <a:ext cx="10528300" cy="1106805"/>
            <a:chOff x="765048" y="109728"/>
            <a:chExt cx="10528300" cy="1106805"/>
          </a:xfrm>
        </p:grpSpPr>
        <p:sp>
          <p:nvSpPr>
            <p:cNvPr id="3" name="object 3"/>
            <p:cNvSpPr/>
            <p:nvPr/>
          </p:nvSpPr>
          <p:spPr>
            <a:xfrm>
              <a:off x="771144" y="115824"/>
              <a:ext cx="10515600" cy="1094740"/>
            </a:xfrm>
            <a:custGeom>
              <a:avLst/>
              <a:gdLst/>
              <a:ahLst/>
              <a:cxnLst/>
              <a:rect l="l" t="t" r="r" b="b"/>
              <a:pathLst>
                <a:path w="10515600" h="1094740">
                  <a:moveTo>
                    <a:pt x="10333228" y="0"/>
                  </a:moveTo>
                  <a:lnTo>
                    <a:pt x="182384" y="0"/>
                  </a:lnTo>
                  <a:lnTo>
                    <a:pt x="133896" y="6515"/>
                  </a:lnTo>
                  <a:lnTo>
                    <a:pt x="90328" y="24901"/>
                  </a:lnTo>
                  <a:lnTo>
                    <a:pt x="53416" y="53419"/>
                  </a:lnTo>
                  <a:lnTo>
                    <a:pt x="24899" y="90329"/>
                  </a:lnTo>
                  <a:lnTo>
                    <a:pt x="6514" y="133893"/>
                  </a:lnTo>
                  <a:lnTo>
                    <a:pt x="0" y="182372"/>
                  </a:lnTo>
                  <a:lnTo>
                    <a:pt x="0" y="911860"/>
                  </a:lnTo>
                  <a:lnTo>
                    <a:pt x="6514" y="960338"/>
                  </a:lnTo>
                  <a:lnTo>
                    <a:pt x="24899" y="1003902"/>
                  </a:lnTo>
                  <a:lnTo>
                    <a:pt x="53416" y="1040812"/>
                  </a:lnTo>
                  <a:lnTo>
                    <a:pt x="90328" y="1069330"/>
                  </a:lnTo>
                  <a:lnTo>
                    <a:pt x="133896" y="1087716"/>
                  </a:lnTo>
                  <a:lnTo>
                    <a:pt x="182384" y="1094231"/>
                  </a:lnTo>
                  <a:lnTo>
                    <a:pt x="10333228" y="1094231"/>
                  </a:lnTo>
                  <a:lnTo>
                    <a:pt x="10381706" y="1087716"/>
                  </a:lnTo>
                  <a:lnTo>
                    <a:pt x="10425270" y="1069330"/>
                  </a:lnTo>
                  <a:lnTo>
                    <a:pt x="10462180" y="1040812"/>
                  </a:lnTo>
                  <a:lnTo>
                    <a:pt x="10490698" y="1003902"/>
                  </a:lnTo>
                  <a:lnTo>
                    <a:pt x="10509084" y="960338"/>
                  </a:lnTo>
                  <a:lnTo>
                    <a:pt x="10515600" y="911860"/>
                  </a:lnTo>
                  <a:lnTo>
                    <a:pt x="10515600" y="182372"/>
                  </a:lnTo>
                  <a:lnTo>
                    <a:pt x="10509084" y="133893"/>
                  </a:lnTo>
                  <a:lnTo>
                    <a:pt x="10490698" y="90329"/>
                  </a:lnTo>
                  <a:lnTo>
                    <a:pt x="10462180" y="53419"/>
                  </a:lnTo>
                  <a:lnTo>
                    <a:pt x="10425270" y="24901"/>
                  </a:lnTo>
                  <a:lnTo>
                    <a:pt x="10381706" y="6515"/>
                  </a:lnTo>
                  <a:lnTo>
                    <a:pt x="1033322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1144" y="115824"/>
              <a:ext cx="10515600" cy="1094740"/>
            </a:xfrm>
            <a:custGeom>
              <a:avLst/>
              <a:gdLst/>
              <a:ahLst/>
              <a:cxnLst/>
              <a:rect l="l" t="t" r="r" b="b"/>
              <a:pathLst>
                <a:path w="10515600" h="1094740">
                  <a:moveTo>
                    <a:pt x="0" y="182372"/>
                  </a:moveTo>
                  <a:lnTo>
                    <a:pt x="6514" y="133893"/>
                  </a:lnTo>
                  <a:lnTo>
                    <a:pt x="24899" y="90329"/>
                  </a:lnTo>
                  <a:lnTo>
                    <a:pt x="53416" y="53419"/>
                  </a:lnTo>
                  <a:lnTo>
                    <a:pt x="90328" y="24901"/>
                  </a:lnTo>
                  <a:lnTo>
                    <a:pt x="133896" y="6515"/>
                  </a:lnTo>
                  <a:lnTo>
                    <a:pt x="182384" y="0"/>
                  </a:lnTo>
                  <a:lnTo>
                    <a:pt x="10333228" y="0"/>
                  </a:lnTo>
                  <a:lnTo>
                    <a:pt x="10381706" y="6515"/>
                  </a:lnTo>
                  <a:lnTo>
                    <a:pt x="10425270" y="24901"/>
                  </a:lnTo>
                  <a:lnTo>
                    <a:pt x="10462180" y="53419"/>
                  </a:lnTo>
                  <a:lnTo>
                    <a:pt x="10490698" y="90329"/>
                  </a:lnTo>
                  <a:lnTo>
                    <a:pt x="10509084" y="133893"/>
                  </a:lnTo>
                  <a:lnTo>
                    <a:pt x="10515600" y="182372"/>
                  </a:lnTo>
                  <a:lnTo>
                    <a:pt x="10515600" y="911860"/>
                  </a:lnTo>
                  <a:lnTo>
                    <a:pt x="10509084" y="960338"/>
                  </a:lnTo>
                  <a:lnTo>
                    <a:pt x="10490698" y="1003902"/>
                  </a:lnTo>
                  <a:lnTo>
                    <a:pt x="10462180" y="1040812"/>
                  </a:lnTo>
                  <a:lnTo>
                    <a:pt x="10425270" y="1069330"/>
                  </a:lnTo>
                  <a:lnTo>
                    <a:pt x="10381706" y="1087716"/>
                  </a:lnTo>
                  <a:lnTo>
                    <a:pt x="10333228" y="1094231"/>
                  </a:lnTo>
                  <a:lnTo>
                    <a:pt x="182384" y="1094231"/>
                  </a:lnTo>
                  <a:lnTo>
                    <a:pt x="133896" y="1087716"/>
                  </a:lnTo>
                  <a:lnTo>
                    <a:pt x="90328" y="1069330"/>
                  </a:lnTo>
                  <a:lnTo>
                    <a:pt x="53416" y="1040812"/>
                  </a:lnTo>
                  <a:lnTo>
                    <a:pt x="24899" y="1003902"/>
                  </a:lnTo>
                  <a:lnTo>
                    <a:pt x="6514" y="960338"/>
                  </a:lnTo>
                  <a:lnTo>
                    <a:pt x="0" y="911860"/>
                  </a:lnTo>
                  <a:lnTo>
                    <a:pt x="0" y="182372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77492" y="296113"/>
            <a:ext cx="9675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60" dirty="0"/>
              <a:t>«На</a:t>
            </a:r>
            <a:r>
              <a:rPr sz="3600" spc="-30" dirty="0"/>
              <a:t> </a:t>
            </a:r>
            <a:r>
              <a:rPr sz="3600" spc="45" dirty="0"/>
              <a:t>что</a:t>
            </a:r>
            <a:r>
              <a:rPr sz="3600" spc="-25" dirty="0"/>
              <a:t> </a:t>
            </a:r>
            <a:r>
              <a:rPr sz="3600" spc="5" dirty="0"/>
              <a:t>следует</a:t>
            </a:r>
            <a:r>
              <a:rPr sz="3600" spc="-130" dirty="0"/>
              <a:t> </a:t>
            </a:r>
            <a:r>
              <a:rPr sz="3600" dirty="0"/>
              <a:t>обратить</a:t>
            </a:r>
            <a:r>
              <a:rPr sz="3600" spc="-110" dirty="0"/>
              <a:t> </a:t>
            </a:r>
            <a:r>
              <a:rPr sz="3600" spc="-5" dirty="0"/>
              <a:t>особое</a:t>
            </a:r>
            <a:r>
              <a:rPr sz="3600" spc="-55" dirty="0"/>
              <a:t> </a:t>
            </a:r>
            <a:r>
              <a:rPr sz="3600" spc="35" dirty="0"/>
              <a:t>внимание?»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39" y="1429511"/>
            <a:ext cx="5379720" cy="43510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78778" y="1637538"/>
            <a:ext cx="56356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2000" b="1" spc="105" dirty="0">
                <a:solidFill>
                  <a:srgbClr val="44536A"/>
                </a:solidFill>
                <a:latin typeface="Times New Roman"/>
                <a:cs typeface="Times New Roman"/>
              </a:rPr>
              <a:t>Превышает</a:t>
            </a:r>
            <a:r>
              <a:rPr sz="2000" b="1" spc="-7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120" dirty="0">
                <a:solidFill>
                  <a:srgbClr val="44536A"/>
                </a:solidFill>
                <a:latin typeface="Times New Roman"/>
                <a:cs typeface="Times New Roman"/>
              </a:rPr>
              <a:t>ли</a:t>
            </a:r>
            <a:r>
              <a:rPr sz="2000" b="1" spc="2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150" dirty="0">
                <a:solidFill>
                  <a:srgbClr val="44536A"/>
                </a:solidFill>
                <a:latin typeface="Times New Roman"/>
                <a:cs typeface="Times New Roman"/>
              </a:rPr>
              <a:t>сумма</a:t>
            </a:r>
            <a:r>
              <a:rPr sz="2000" b="1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130" dirty="0">
                <a:solidFill>
                  <a:srgbClr val="44536A"/>
                </a:solidFill>
                <a:latin typeface="Times New Roman"/>
                <a:cs typeface="Times New Roman"/>
              </a:rPr>
              <a:t>поступивших</a:t>
            </a:r>
            <a:r>
              <a:rPr sz="20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145" dirty="0">
                <a:solidFill>
                  <a:srgbClr val="44536A"/>
                </a:solidFill>
                <a:latin typeface="Times New Roman"/>
                <a:cs typeface="Times New Roman"/>
              </a:rPr>
              <a:t>на</a:t>
            </a:r>
            <a:r>
              <a:rPr sz="2000" b="1" spc="2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114" dirty="0">
                <a:solidFill>
                  <a:srgbClr val="44536A"/>
                </a:solidFill>
                <a:latin typeface="Times New Roman"/>
                <a:cs typeface="Times New Roman"/>
              </a:rPr>
              <a:t>счет </a:t>
            </a:r>
            <a:r>
              <a:rPr sz="2000" b="1" spc="-484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160" dirty="0">
                <a:solidFill>
                  <a:srgbClr val="44536A"/>
                </a:solidFill>
                <a:latin typeface="Times New Roman"/>
                <a:cs typeface="Times New Roman"/>
              </a:rPr>
              <a:t>денежных</a:t>
            </a:r>
            <a:r>
              <a:rPr sz="2000" b="1" spc="-1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114" dirty="0">
                <a:solidFill>
                  <a:srgbClr val="44536A"/>
                </a:solidFill>
                <a:latin typeface="Times New Roman"/>
                <a:cs typeface="Times New Roman"/>
              </a:rPr>
              <a:t>средств</a:t>
            </a:r>
            <a:r>
              <a:rPr sz="20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44536A"/>
                </a:solidFill>
                <a:latin typeface="Times New Roman"/>
                <a:cs typeface="Times New Roman"/>
              </a:rPr>
              <a:t>в</a:t>
            </a:r>
            <a:r>
              <a:rPr sz="2000" b="1" spc="1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160" dirty="0">
                <a:solidFill>
                  <a:srgbClr val="44536A"/>
                </a:solidFill>
                <a:latin typeface="Times New Roman"/>
                <a:cs typeface="Times New Roman"/>
              </a:rPr>
              <a:t>отчетном</a:t>
            </a:r>
            <a:r>
              <a:rPr sz="2000" b="1" spc="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170" dirty="0">
                <a:solidFill>
                  <a:srgbClr val="44536A"/>
                </a:solidFill>
                <a:latin typeface="Times New Roman"/>
                <a:cs typeface="Times New Roman"/>
              </a:rPr>
              <a:t>периоде</a:t>
            </a:r>
            <a:r>
              <a:rPr sz="2000" b="1" spc="-2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65" dirty="0">
                <a:solidFill>
                  <a:srgbClr val="44536A"/>
                </a:solidFill>
                <a:latin typeface="Times New Roman"/>
                <a:cs typeface="Times New Roman"/>
              </a:rPr>
              <a:t>Ваш </a:t>
            </a:r>
            <a:r>
              <a:rPr sz="2000" b="1" spc="-484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175" dirty="0">
                <a:solidFill>
                  <a:srgbClr val="44536A"/>
                </a:solidFill>
                <a:latin typeface="Times New Roman"/>
                <a:cs typeface="Times New Roman"/>
              </a:rPr>
              <a:t>общий</a:t>
            </a:r>
            <a:r>
              <a:rPr sz="2000" b="1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rgbClr val="44536A"/>
                </a:solidFill>
                <a:latin typeface="Times New Roman"/>
                <a:cs typeface="Times New Roman"/>
              </a:rPr>
              <a:t>с</a:t>
            </a:r>
            <a:r>
              <a:rPr sz="2000" b="1" spc="3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120" dirty="0">
                <a:solidFill>
                  <a:srgbClr val="44536A"/>
                </a:solidFill>
                <a:latin typeface="Times New Roman"/>
                <a:cs typeface="Times New Roman"/>
              </a:rPr>
              <a:t>супругом(ой)</a:t>
            </a:r>
            <a:r>
              <a:rPr sz="2000" b="1" spc="-5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160" dirty="0">
                <a:solidFill>
                  <a:srgbClr val="44536A"/>
                </a:solidFill>
                <a:latin typeface="Times New Roman"/>
                <a:cs typeface="Times New Roman"/>
              </a:rPr>
              <a:t>доход</a:t>
            </a:r>
            <a:endParaRPr sz="2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b="1" spc="155" dirty="0">
                <a:solidFill>
                  <a:srgbClr val="44536A"/>
                </a:solidFill>
                <a:latin typeface="Times New Roman"/>
                <a:cs typeface="Times New Roman"/>
              </a:rPr>
              <a:t>за</a:t>
            </a:r>
            <a:r>
              <a:rPr sz="2000" b="1" spc="2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105" dirty="0">
                <a:solidFill>
                  <a:srgbClr val="44536A"/>
                </a:solidFill>
                <a:latin typeface="Times New Roman"/>
                <a:cs typeface="Times New Roman"/>
              </a:rPr>
              <a:t>2019+2020+2021</a:t>
            </a:r>
            <a:r>
              <a:rPr sz="2000" b="1" spc="-3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000" b="1" spc="85" dirty="0">
                <a:solidFill>
                  <a:srgbClr val="44536A"/>
                </a:solidFill>
                <a:latin typeface="Times New Roman"/>
                <a:cs typeface="Times New Roman"/>
              </a:rPr>
              <a:t>годы?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95867" y="2934335"/>
            <a:ext cx="593725" cy="932180"/>
          </a:xfrm>
          <a:custGeom>
            <a:avLst/>
            <a:gdLst/>
            <a:ahLst/>
            <a:cxnLst/>
            <a:rect l="l" t="t" r="r" b="b"/>
            <a:pathLst>
              <a:path w="593725" h="932179">
                <a:moveTo>
                  <a:pt x="534834" y="865820"/>
                </a:moveTo>
                <a:lnTo>
                  <a:pt x="510285" y="881252"/>
                </a:lnTo>
                <a:lnTo>
                  <a:pt x="593343" y="931671"/>
                </a:lnTo>
                <a:lnTo>
                  <a:pt x="588062" y="878077"/>
                </a:lnTo>
                <a:lnTo>
                  <a:pt x="542543" y="878077"/>
                </a:lnTo>
                <a:lnTo>
                  <a:pt x="534834" y="865820"/>
                </a:lnTo>
                <a:close/>
              </a:path>
              <a:path w="593725" h="932179">
                <a:moveTo>
                  <a:pt x="559326" y="850422"/>
                </a:moveTo>
                <a:lnTo>
                  <a:pt x="534834" y="865820"/>
                </a:lnTo>
                <a:lnTo>
                  <a:pt x="542543" y="878077"/>
                </a:lnTo>
                <a:lnTo>
                  <a:pt x="567054" y="862710"/>
                </a:lnTo>
                <a:lnTo>
                  <a:pt x="559326" y="850422"/>
                </a:lnTo>
                <a:close/>
              </a:path>
              <a:path w="593725" h="932179">
                <a:moveTo>
                  <a:pt x="583818" y="835025"/>
                </a:moveTo>
                <a:lnTo>
                  <a:pt x="559326" y="850422"/>
                </a:lnTo>
                <a:lnTo>
                  <a:pt x="567054" y="862710"/>
                </a:lnTo>
                <a:lnTo>
                  <a:pt x="542543" y="878077"/>
                </a:lnTo>
                <a:lnTo>
                  <a:pt x="588062" y="878077"/>
                </a:lnTo>
                <a:lnTo>
                  <a:pt x="583818" y="835025"/>
                </a:lnTo>
                <a:close/>
              </a:path>
              <a:path w="593725" h="932179">
                <a:moveTo>
                  <a:pt x="24510" y="0"/>
                </a:moveTo>
                <a:lnTo>
                  <a:pt x="0" y="15493"/>
                </a:lnTo>
                <a:lnTo>
                  <a:pt x="534834" y="865820"/>
                </a:lnTo>
                <a:lnTo>
                  <a:pt x="559326" y="850422"/>
                </a:lnTo>
                <a:lnTo>
                  <a:pt x="2451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6985" y="2934716"/>
            <a:ext cx="555625" cy="931544"/>
          </a:xfrm>
          <a:custGeom>
            <a:avLst/>
            <a:gdLst/>
            <a:ahLst/>
            <a:cxnLst/>
            <a:rect l="l" t="t" r="r" b="b"/>
            <a:pathLst>
              <a:path w="555625" h="931545">
                <a:moveTo>
                  <a:pt x="6604" y="834390"/>
                </a:moveTo>
                <a:lnTo>
                  <a:pt x="0" y="931291"/>
                </a:lnTo>
                <a:lnTo>
                  <a:pt x="81407" y="878459"/>
                </a:lnTo>
                <a:lnTo>
                  <a:pt x="77526" y="876173"/>
                </a:lnTo>
                <a:lnTo>
                  <a:pt x="49149" y="876173"/>
                </a:lnTo>
                <a:lnTo>
                  <a:pt x="24130" y="861568"/>
                </a:lnTo>
                <a:lnTo>
                  <a:pt x="31487" y="849049"/>
                </a:lnTo>
                <a:lnTo>
                  <a:pt x="6604" y="834390"/>
                </a:lnTo>
                <a:close/>
              </a:path>
              <a:path w="555625" h="931545">
                <a:moveTo>
                  <a:pt x="31487" y="849049"/>
                </a:moveTo>
                <a:lnTo>
                  <a:pt x="24130" y="861568"/>
                </a:lnTo>
                <a:lnTo>
                  <a:pt x="49149" y="876173"/>
                </a:lnTo>
                <a:lnTo>
                  <a:pt x="56446" y="863754"/>
                </a:lnTo>
                <a:lnTo>
                  <a:pt x="31487" y="849049"/>
                </a:lnTo>
                <a:close/>
              </a:path>
              <a:path w="555625" h="931545">
                <a:moveTo>
                  <a:pt x="56446" y="863754"/>
                </a:moveTo>
                <a:lnTo>
                  <a:pt x="49149" y="876173"/>
                </a:lnTo>
                <a:lnTo>
                  <a:pt x="77526" y="876173"/>
                </a:lnTo>
                <a:lnTo>
                  <a:pt x="56446" y="863754"/>
                </a:lnTo>
                <a:close/>
              </a:path>
              <a:path w="555625" h="931545">
                <a:moveTo>
                  <a:pt x="530479" y="0"/>
                </a:moveTo>
                <a:lnTo>
                  <a:pt x="31487" y="849049"/>
                </a:lnTo>
                <a:lnTo>
                  <a:pt x="56446" y="863754"/>
                </a:lnTo>
                <a:lnTo>
                  <a:pt x="555371" y="14732"/>
                </a:lnTo>
                <a:lnTo>
                  <a:pt x="5304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711952" y="3941064"/>
            <a:ext cx="2790825" cy="1104900"/>
            <a:chOff x="5711952" y="3941064"/>
            <a:chExt cx="2790825" cy="11049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1952" y="3959352"/>
              <a:ext cx="2756916" cy="10104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5668" y="3941064"/>
              <a:ext cx="2776728" cy="11049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43956" y="3991356"/>
              <a:ext cx="2638425" cy="891540"/>
            </a:xfrm>
            <a:custGeom>
              <a:avLst/>
              <a:gdLst/>
              <a:ahLst/>
              <a:cxnLst/>
              <a:rect l="l" t="t" r="r" b="b"/>
              <a:pathLst>
                <a:path w="2638425" h="891539">
                  <a:moveTo>
                    <a:pt x="0" y="891540"/>
                  </a:moveTo>
                  <a:lnTo>
                    <a:pt x="2638044" y="891540"/>
                  </a:lnTo>
                  <a:lnTo>
                    <a:pt x="2638044" y="0"/>
                  </a:lnTo>
                  <a:lnTo>
                    <a:pt x="0" y="0"/>
                  </a:lnTo>
                  <a:lnTo>
                    <a:pt x="0" y="89154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861684" y="4012819"/>
            <a:ext cx="2402205" cy="82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50" dirty="0">
                <a:latin typeface="Times New Roman"/>
                <a:cs typeface="Times New Roman"/>
              </a:rPr>
              <a:t>«Нет»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5" dirty="0">
                <a:latin typeface="Palatino Linotype"/>
                <a:cs typeface="Palatino Linotype"/>
              </a:rPr>
              <a:t>В</a:t>
            </a:r>
            <a:r>
              <a:rPr sz="1600" spc="-45" dirty="0">
                <a:latin typeface="Palatino Linotype"/>
                <a:cs typeface="Palatino Linotype"/>
              </a:rPr>
              <a:t> </a:t>
            </a:r>
            <a:r>
              <a:rPr sz="1600" spc="10" dirty="0">
                <a:latin typeface="Palatino Linotype"/>
                <a:cs typeface="Palatino Linotype"/>
              </a:rPr>
              <a:t>соответствующем</a:t>
            </a:r>
            <a:r>
              <a:rPr sz="1600" spc="-35" dirty="0">
                <a:latin typeface="Palatino Linotype"/>
                <a:cs typeface="Palatino Linotype"/>
              </a:rPr>
              <a:t> </a:t>
            </a:r>
            <a:r>
              <a:rPr sz="1600" spc="-30" dirty="0">
                <a:latin typeface="Palatino Linotype"/>
                <a:cs typeface="Palatino Linotype"/>
              </a:rPr>
              <a:t>поле</a:t>
            </a: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600" dirty="0">
                <a:latin typeface="Palatino Linotype"/>
                <a:cs typeface="Palatino Linotype"/>
              </a:rPr>
              <a:t>проставляется</a:t>
            </a:r>
            <a:r>
              <a:rPr sz="1600" spc="-10" dirty="0">
                <a:latin typeface="Palatino Linotype"/>
                <a:cs typeface="Palatino Linotype"/>
              </a:rPr>
              <a:t> </a:t>
            </a:r>
            <a:r>
              <a:rPr sz="1600" spc="-30" dirty="0">
                <a:latin typeface="Palatino Linotype"/>
                <a:cs typeface="Palatino Linotype"/>
              </a:rPr>
              <a:t>«</a:t>
            </a:r>
            <a:r>
              <a:rPr sz="1800" spc="-30" dirty="0">
                <a:solidFill>
                  <a:srgbClr val="6FAC46"/>
                </a:solidFill>
                <a:latin typeface="Segoe UI Symbol"/>
                <a:cs typeface="Segoe UI Symbol"/>
              </a:rPr>
              <a:t>✓</a:t>
            </a:r>
            <a:r>
              <a:rPr sz="1600" spc="-30" dirty="0">
                <a:latin typeface="Palatino Linotype"/>
                <a:cs typeface="Palatino Linotype"/>
              </a:rPr>
              <a:t>»</a:t>
            </a:r>
            <a:endParaRPr sz="1600">
              <a:latin typeface="Palatino Linotype"/>
              <a:cs typeface="Palatino Linotyp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479535" y="3941064"/>
            <a:ext cx="3121660" cy="2415540"/>
            <a:chOff x="8479535" y="3941064"/>
            <a:chExt cx="3121660" cy="241554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9535" y="3959352"/>
              <a:ext cx="3121152" cy="23347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0411" y="3941064"/>
              <a:ext cx="2880359" cy="241554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511540" y="3991355"/>
            <a:ext cx="3002280" cy="2216150"/>
          </a:xfrm>
          <a:prstGeom prst="rect">
            <a:avLst/>
          </a:prstGeom>
          <a:solidFill>
            <a:srgbClr val="FFFFFF"/>
          </a:solidFill>
          <a:ln w="12192">
            <a:solidFill>
              <a:srgbClr val="5B9BD4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70"/>
              </a:spcBef>
            </a:pPr>
            <a:r>
              <a:rPr sz="1800" b="1" spc="45" dirty="0">
                <a:latin typeface="Times New Roman"/>
                <a:cs typeface="Times New Roman"/>
              </a:rPr>
              <a:t>«Да»</a:t>
            </a:r>
            <a:endParaRPr sz="1800">
              <a:latin typeface="Times New Roman"/>
              <a:cs typeface="Times New Roman"/>
            </a:endParaRPr>
          </a:p>
          <a:p>
            <a:pPr marL="280035" marR="270510" indent="53340" algn="ctr">
              <a:lnSpc>
                <a:spcPct val="101899"/>
              </a:lnSpc>
              <a:spcBef>
                <a:spcPts val="135"/>
              </a:spcBef>
            </a:pPr>
            <a:r>
              <a:rPr sz="1600" spc="10" dirty="0">
                <a:latin typeface="Palatino Linotype"/>
                <a:cs typeface="Palatino Linotype"/>
              </a:rPr>
              <a:t>Указывается</a:t>
            </a:r>
            <a:r>
              <a:rPr sz="1600" spc="5" dirty="0">
                <a:latin typeface="Palatino Linotype"/>
                <a:cs typeface="Palatino Linotype"/>
              </a:rPr>
              <a:t> </a:t>
            </a:r>
            <a:r>
              <a:rPr sz="1600" dirty="0">
                <a:latin typeface="Palatino Linotype"/>
                <a:cs typeface="Palatino Linotype"/>
              </a:rPr>
              <a:t>сумма</a:t>
            </a:r>
            <a:r>
              <a:rPr sz="1600" spc="10" dirty="0">
                <a:latin typeface="Palatino Linotype"/>
                <a:cs typeface="Palatino Linotype"/>
              </a:rPr>
              <a:t> </a:t>
            </a:r>
            <a:r>
              <a:rPr sz="1600" spc="85" dirty="0">
                <a:latin typeface="Palatino Linotype"/>
                <a:cs typeface="Palatino Linotype"/>
              </a:rPr>
              <a:t>в </a:t>
            </a:r>
            <a:r>
              <a:rPr sz="1600" spc="90" dirty="0">
                <a:latin typeface="Palatino Linotype"/>
                <a:cs typeface="Palatino Linotype"/>
              </a:rPr>
              <a:t> </a:t>
            </a:r>
            <a:r>
              <a:rPr sz="1600" spc="5" dirty="0">
                <a:latin typeface="Palatino Linotype"/>
                <a:cs typeface="Palatino Linotype"/>
              </a:rPr>
              <a:t>соответствующей</a:t>
            </a:r>
            <a:r>
              <a:rPr sz="1600" spc="-25" dirty="0">
                <a:latin typeface="Palatino Linotype"/>
                <a:cs typeface="Palatino Linotype"/>
              </a:rPr>
              <a:t> </a:t>
            </a:r>
            <a:r>
              <a:rPr sz="1600" spc="-10" dirty="0">
                <a:latin typeface="Palatino Linotype"/>
                <a:cs typeface="Palatino Linotype"/>
              </a:rPr>
              <a:t>графе</a:t>
            </a:r>
            <a:r>
              <a:rPr sz="1600" spc="-20" dirty="0">
                <a:latin typeface="Palatino Linotype"/>
                <a:cs typeface="Palatino Linotype"/>
              </a:rPr>
              <a:t> </a:t>
            </a:r>
            <a:r>
              <a:rPr sz="1600" spc="50" dirty="0">
                <a:latin typeface="Palatino Linotype"/>
                <a:cs typeface="Palatino Linotype"/>
              </a:rPr>
              <a:t>+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600" spc="-90" dirty="0">
                <a:latin typeface="Palatino Linotype"/>
                <a:cs typeface="Palatino Linotype"/>
              </a:rPr>
              <a:t>ОБЯЗАТЕЛЬНОМУ</a:t>
            </a:r>
            <a:endParaRPr sz="1600">
              <a:latin typeface="Palatino Linotype"/>
              <a:cs typeface="Palatino Linotype"/>
            </a:endParaRPr>
          </a:p>
          <a:p>
            <a:pPr marL="278130" marR="263525" algn="ctr">
              <a:lnSpc>
                <a:spcPct val="100000"/>
              </a:lnSpc>
            </a:pPr>
            <a:r>
              <a:rPr sz="1600" spc="-5" dirty="0">
                <a:latin typeface="Palatino Linotype"/>
                <a:cs typeface="Palatino Linotype"/>
              </a:rPr>
              <a:t>представлению </a:t>
            </a:r>
            <a:r>
              <a:rPr sz="1600" spc="-35" dirty="0">
                <a:latin typeface="Palatino Linotype"/>
                <a:cs typeface="Palatino Linotype"/>
              </a:rPr>
              <a:t>подлежит </a:t>
            </a:r>
            <a:r>
              <a:rPr sz="1600" spc="-385" dirty="0">
                <a:latin typeface="Palatino Linotype"/>
                <a:cs typeface="Palatino Linotype"/>
              </a:rPr>
              <a:t> </a:t>
            </a:r>
            <a:r>
              <a:rPr sz="1800" b="1" spc="90" dirty="0">
                <a:latin typeface="Times New Roman"/>
                <a:cs typeface="Times New Roman"/>
              </a:rPr>
              <a:t>выписка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165" dirty="0">
                <a:latin typeface="Times New Roman"/>
                <a:cs typeface="Times New Roman"/>
              </a:rPr>
              <a:t>о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145" dirty="0">
                <a:latin typeface="Times New Roman"/>
                <a:cs typeface="Times New Roman"/>
              </a:rPr>
              <a:t>движении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140" dirty="0">
                <a:latin typeface="Times New Roman"/>
                <a:cs typeface="Times New Roman"/>
              </a:rPr>
              <a:t>денежных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100" dirty="0">
                <a:latin typeface="Times New Roman"/>
                <a:cs typeface="Times New Roman"/>
              </a:rPr>
              <a:t>средств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140" dirty="0">
                <a:latin typeface="Times New Roman"/>
                <a:cs typeface="Times New Roman"/>
              </a:rPr>
              <a:t>за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125" dirty="0">
                <a:latin typeface="Times New Roman"/>
                <a:cs typeface="Times New Roman"/>
              </a:rPr>
              <a:t>отчетный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80" dirty="0">
                <a:latin typeface="Times New Roman"/>
                <a:cs typeface="Times New Roman"/>
              </a:rPr>
              <a:t>год!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7670" y="336295"/>
            <a:ext cx="31864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0" dirty="0">
                <a:solidFill>
                  <a:srgbClr val="44536A"/>
                </a:solidFill>
                <a:latin typeface="Palatino Linotype"/>
                <a:cs typeface="Palatino Linotype"/>
              </a:rPr>
              <a:t>«С</a:t>
            </a:r>
            <a:r>
              <a:rPr sz="3200" spc="-2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3200" spc="80" dirty="0">
                <a:solidFill>
                  <a:srgbClr val="44536A"/>
                </a:solidFill>
                <a:latin typeface="Palatino Linotype"/>
                <a:cs typeface="Palatino Linotype"/>
              </a:rPr>
              <a:t>ч</a:t>
            </a:r>
            <a:r>
              <a:rPr sz="3200" spc="60" dirty="0">
                <a:solidFill>
                  <a:srgbClr val="44536A"/>
                </a:solidFill>
                <a:latin typeface="Palatino Linotype"/>
                <a:cs typeface="Palatino Linotype"/>
              </a:rPr>
              <a:t>е</a:t>
            </a:r>
            <a:r>
              <a:rPr sz="32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го</a:t>
            </a:r>
            <a:r>
              <a:rPr sz="3200" spc="-2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3200" spc="75" dirty="0">
                <a:solidFill>
                  <a:srgbClr val="44536A"/>
                </a:solidFill>
                <a:latin typeface="Palatino Linotype"/>
                <a:cs typeface="Palatino Linotype"/>
              </a:rPr>
              <a:t>н</a:t>
            </a:r>
            <a:r>
              <a:rPr sz="32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ачать?»</a:t>
            </a:r>
            <a:endParaRPr sz="3200">
              <a:latin typeface="Palatino Linotype"/>
              <a:cs typeface="Palatino Linotyp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7611" y="1411224"/>
            <a:ext cx="5463540" cy="680085"/>
            <a:chOff x="1467611" y="1411224"/>
            <a:chExt cx="5463540" cy="680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7611" y="1411224"/>
              <a:ext cx="580644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2891" y="1411224"/>
              <a:ext cx="1629156" cy="6797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6683" y="1411224"/>
              <a:ext cx="1664208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5527" y="1411224"/>
              <a:ext cx="1097279" cy="6797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7444" y="1411224"/>
              <a:ext cx="1473707" cy="67970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40893" y="1480565"/>
            <a:ext cx="11713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08305" algn="l"/>
                <a:tab pos="1417955" algn="l"/>
                <a:tab pos="1753235" algn="l"/>
                <a:tab pos="3136900" algn="l"/>
                <a:tab pos="4556125" algn="l"/>
                <a:tab pos="5407660" algn="l"/>
                <a:tab pos="6735445" algn="l"/>
                <a:tab pos="9860280" algn="l"/>
                <a:tab pos="10888980" algn="l"/>
              </a:tabLst>
            </a:pPr>
            <a:r>
              <a:rPr sz="2400" spc="75" dirty="0">
                <a:solidFill>
                  <a:srgbClr val="44536A"/>
                </a:solidFill>
                <a:latin typeface="Palatino Linotype"/>
                <a:cs typeface="Palatino Linotype"/>
              </a:rPr>
              <a:t>1</a:t>
            </a:r>
            <a:r>
              <a:rPr sz="2400" spc="65" dirty="0">
                <a:solidFill>
                  <a:srgbClr val="44536A"/>
                </a:solidFill>
                <a:latin typeface="Palatino Linotype"/>
                <a:cs typeface="Palatino Linotype"/>
              </a:rPr>
              <a:t>.	</a:t>
            </a:r>
            <a:r>
              <a:rPr sz="2400" spc="-35" dirty="0">
                <a:solidFill>
                  <a:srgbClr val="44536A"/>
                </a:solidFill>
                <a:latin typeface="Palatino Linotype"/>
                <a:cs typeface="Palatino Linotype"/>
              </a:rPr>
              <a:t>Зайти	</a:t>
            </a:r>
            <a:r>
              <a:rPr sz="2400" b="1" spc="75" dirty="0">
                <a:solidFill>
                  <a:srgbClr val="44536A"/>
                </a:solidFill>
                <a:latin typeface="Times New Roman"/>
                <a:cs typeface="Times New Roman"/>
              </a:rPr>
              <a:t>в	</a:t>
            </a:r>
            <a:r>
              <a:rPr sz="2400" b="1" spc="125" dirty="0">
                <a:solidFill>
                  <a:srgbClr val="44536A"/>
                </a:solidFill>
                <a:latin typeface="Times New Roman"/>
                <a:cs typeface="Times New Roman"/>
              </a:rPr>
              <a:t>ли</a:t>
            </a:r>
            <a:r>
              <a:rPr sz="2400" b="1" spc="114" dirty="0">
                <a:solidFill>
                  <a:srgbClr val="44536A"/>
                </a:solidFill>
                <a:latin typeface="Times New Roman"/>
                <a:cs typeface="Times New Roman"/>
              </a:rPr>
              <a:t>ч</a:t>
            </a:r>
            <a:r>
              <a:rPr sz="2400" b="1" spc="135" dirty="0">
                <a:solidFill>
                  <a:srgbClr val="44536A"/>
                </a:solidFill>
                <a:latin typeface="Times New Roman"/>
                <a:cs typeface="Times New Roman"/>
              </a:rPr>
              <a:t>н</a:t>
            </a:r>
            <a:r>
              <a:rPr sz="2400" b="1" spc="175" dirty="0">
                <a:solidFill>
                  <a:srgbClr val="44536A"/>
                </a:solidFill>
                <a:latin typeface="Times New Roman"/>
                <a:cs typeface="Times New Roman"/>
              </a:rPr>
              <a:t>ы</a:t>
            </a:r>
            <a:r>
              <a:rPr sz="2400" b="1" spc="220" dirty="0">
                <a:solidFill>
                  <a:srgbClr val="44536A"/>
                </a:solidFill>
                <a:latin typeface="Times New Roman"/>
                <a:cs typeface="Times New Roman"/>
              </a:rPr>
              <a:t>й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	</a:t>
            </a:r>
            <a:r>
              <a:rPr sz="2400" b="1" spc="165" dirty="0">
                <a:solidFill>
                  <a:srgbClr val="44536A"/>
                </a:solidFill>
                <a:latin typeface="Times New Roman"/>
                <a:cs typeface="Times New Roman"/>
              </a:rPr>
              <a:t>кабинет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	</a:t>
            </a:r>
            <a:r>
              <a:rPr sz="2400" b="1" spc="-30" dirty="0">
                <a:solidFill>
                  <a:srgbClr val="44536A"/>
                </a:solidFill>
                <a:latin typeface="Times New Roman"/>
                <a:cs typeface="Times New Roman"/>
              </a:rPr>
              <a:t>Ф</a:t>
            </a:r>
            <a:r>
              <a:rPr sz="2400" b="1" spc="-20" dirty="0">
                <a:solidFill>
                  <a:srgbClr val="44536A"/>
                </a:solidFill>
                <a:latin typeface="Times New Roman"/>
                <a:cs typeface="Times New Roman"/>
              </a:rPr>
              <a:t>Н</a:t>
            </a:r>
            <a:r>
              <a:rPr sz="2400" b="1" spc="-170" dirty="0">
                <a:solidFill>
                  <a:srgbClr val="44536A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44536A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44536A"/>
                </a:solidFill>
                <a:latin typeface="Times New Roman"/>
                <a:cs typeface="Times New Roman"/>
              </a:rPr>
              <a:t>Р</a:t>
            </a:r>
            <a:r>
              <a:rPr sz="2400" b="1" spc="170" dirty="0">
                <a:solidFill>
                  <a:srgbClr val="44536A"/>
                </a:solidFill>
                <a:latin typeface="Times New Roman"/>
                <a:cs typeface="Times New Roman"/>
              </a:rPr>
              <a:t>о</a:t>
            </a:r>
            <a:r>
              <a:rPr sz="2400" b="1" spc="130" dirty="0">
                <a:solidFill>
                  <a:srgbClr val="44536A"/>
                </a:solidFill>
                <a:latin typeface="Times New Roman"/>
                <a:cs typeface="Times New Roman"/>
              </a:rPr>
              <a:t>с</a:t>
            </a:r>
            <a:r>
              <a:rPr sz="2400" b="1" spc="170" dirty="0">
                <a:solidFill>
                  <a:srgbClr val="44536A"/>
                </a:solidFill>
                <a:latin typeface="Times New Roman"/>
                <a:cs typeface="Times New Roman"/>
              </a:rPr>
              <a:t>си</a:t>
            </a:r>
            <a:r>
              <a:rPr sz="2400" b="1" spc="200" dirty="0">
                <a:solidFill>
                  <a:srgbClr val="44536A"/>
                </a:solidFill>
                <a:latin typeface="Times New Roman"/>
                <a:cs typeface="Times New Roman"/>
              </a:rPr>
              <a:t>и</a:t>
            </a:r>
            <a:r>
              <a:rPr sz="2400" spc="180" dirty="0">
                <a:solidFill>
                  <a:srgbClr val="44536A"/>
                </a:solidFill>
                <a:latin typeface="Palatino Linotype"/>
                <a:cs typeface="Palatino Linotype"/>
              </a:rPr>
              <a:t>:</a:t>
            </a:r>
            <a:r>
              <a:rPr sz="2400" dirty="0">
                <a:solidFill>
                  <a:srgbClr val="44536A"/>
                </a:solidFill>
                <a:latin typeface="Palatino Linotype"/>
                <a:cs typeface="Palatino Linotype"/>
              </a:rPr>
              <a:t>	</a:t>
            </a:r>
            <a:r>
              <a:rPr sz="2400" u="heavy" spc="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h</a:t>
            </a:r>
            <a:r>
              <a:rPr sz="2400" u="heavy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t</a:t>
            </a:r>
            <a:r>
              <a:rPr sz="240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tps</a:t>
            </a:r>
            <a:r>
              <a:rPr sz="2400" u="heavy" spc="1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:</a:t>
            </a:r>
            <a:r>
              <a:rPr sz="2400" u="heavy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//</a:t>
            </a:r>
            <a:r>
              <a:rPr sz="24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lk</a:t>
            </a:r>
            <a:r>
              <a:rPr sz="2400" u="heavy" spc="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f</a:t>
            </a:r>
            <a:r>
              <a:rPr sz="2400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l</a:t>
            </a:r>
            <a:r>
              <a:rPr sz="2400" u="heavy" spc="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2</a:t>
            </a:r>
            <a:r>
              <a:rPr sz="2400" u="heavy" spc="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.</a:t>
            </a:r>
            <a:r>
              <a:rPr sz="2400" u="heavy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na</a:t>
            </a:r>
            <a:r>
              <a:rPr sz="240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l</a:t>
            </a:r>
            <a:r>
              <a:rPr sz="240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og</a:t>
            </a:r>
            <a:r>
              <a:rPr sz="2400" u="heavy" spc="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.</a:t>
            </a:r>
            <a:r>
              <a:rPr sz="24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Palatino Linotype"/>
                <a:cs typeface="Palatino Linotype"/>
                <a:hlinkClick r:id="rId7"/>
              </a:rPr>
              <a:t>ru/</a:t>
            </a:r>
            <a:r>
              <a:rPr sz="2400" dirty="0">
                <a:solidFill>
                  <a:srgbClr val="0462C1"/>
                </a:solidFill>
                <a:latin typeface="Palatino Linotype"/>
                <a:cs typeface="Palatino Linotype"/>
              </a:rPr>
              <a:t>	</a:t>
            </a:r>
            <a:r>
              <a:rPr sz="2400" dirty="0">
                <a:solidFill>
                  <a:srgbClr val="44536A"/>
                </a:solidFill>
                <a:latin typeface="Palatino Linotype"/>
                <a:cs typeface="Palatino Linotype"/>
              </a:rPr>
              <a:t>путем	</a:t>
            </a:r>
            <a:r>
              <a:rPr sz="2400" spc="75" dirty="0">
                <a:solidFill>
                  <a:srgbClr val="44536A"/>
                </a:solidFill>
                <a:latin typeface="Palatino Linotype"/>
                <a:cs typeface="Palatino Linotype"/>
              </a:rPr>
              <a:t>вв</a:t>
            </a:r>
            <a:r>
              <a:rPr sz="2400" spc="30" dirty="0">
                <a:solidFill>
                  <a:srgbClr val="44536A"/>
                </a:solidFill>
                <a:latin typeface="Palatino Linotype"/>
                <a:cs typeface="Palatino Linotype"/>
              </a:rPr>
              <a:t>о</a:t>
            </a:r>
            <a:r>
              <a:rPr sz="24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д</a:t>
            </a:r>
            <a:r>
              <a:rPr sz="2400" spc="5" dirty="0">
                <a:solidFill>
                  <a:srgbClr val="44536A"/>
                </a:solidFill>
                <a:latin typeface="Palatino Linotype"/>
                <a:cs typeface="Palatino Linotype"/>
              </a:rPr>
              <a:t>а  </a:t>
            </a:r>
            <a:r>
              <a:rPr sz="2400" spc="50" dirty="0">
                <a:solidFill>
                  <a:srgbClr val="44536A"/>
                </a:solidFill>
                <a:latin typeface="Palatino Linotype"/>
                <a:cs typeface="Palatino Linotype"/>
              </a:rPr>
              <a:t>данных</a:t>
            </a:r>
            <a:r>
              <a:rPr sz="2400" spc="-4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400" spc="-15" dirty="0">
                <a:solidFill>
                  <a:srgbClr val="44536A"/>
                </a:solidFill>
                <a:latin typeface="Palatino Linotype"/>
                <a:cs typeface="Palatino Linotype"/>
              </a:rPr>
              <a:t>для</a:t>
            </a:r>
            <a:r>
              <a:rPr sz="2400" spc="-2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400" spc="30" dirty="0">
                <a:solidFill>
                  <a:srgbClr val="44536A"/>
                </a:solidFill>
                <a:latin typeface="Palatino Linotype"/>
                <a:cs typeface="Palatino Linotype"/>
              </a:rPr>
              <a:t>входа</a:t>
            </a:r>
            <a:r>
              <a:rPr sz="2400" spc="-3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400" spc="35" dirty="0">
                <a:solidFill>
                  <a:srgbClr val="44536A"/>
                </a:solidFill>
                <a:latin typeface="Palatino Linotype"/>
                <a:cs typeface="Palatino Linotype"/>
              </a:rPr>
              <a:t>на</a:t>
            </a:r>
            <a:r>
              <a:rPr sz="240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44536A"/>
                </a:solidFill>
                <a:latin typeface="Palatino Linotype"/>
                <a:cs typeface="Palatino Linotype"/>
              </a:rPr>
              <a:t>госуслуги</a:t>
            </a:r>
            <a:endParaRPr sz="2400" dirty="0">
              <a:latin typeface="Palatino Linotype"/>
              <a:cs typeface="Palatino Linotyp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76215" y="2407920"/>
            <a:ext cx="5908547" cy="4174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060" y="242315"/>
            <a:ext cx="10469880" cy="1346200"/>
            <a:chOff x="861060" y="242315"/>
            <a:chExt cx="10469880" cy="1346200"/>
          </a:xfrm>
        </p:grpSpPr>
        <p:sp>
          <p:nvSpPr>
            <p:cNvPr id="3" name="object 3"/>
            <p:cNvSpPr/>
            <p:nvPr/>
          </p:nvSpPr>
          <p:spPr>
            <a:xfrm>
              <a:off x="867156" y="248411"/>
              <a:ext cx="10457815" cy="1333500"/>
            </a:xfrm>
            <a:custGeom>
              <a:avLst/>
              <a:gdLst/>
              <a:ahLst/>
              <a:cxnLst/>
              <a:rect l="l" t="t" r="r" b="b"/>
              <a:pathLst>
                <a:path w="10457815" h="1333500">
                  <a:moveTo>
                    <a:pt x="10235438" y="0"/>
                  </a:moveTo>
                  <a:lnTo>
                    <a:pt x="222250" y="0"/>
                  </a:lnTo>
                  <a:lnTo>
                    <a:pt x="177458" y="4517"/>
                  </a:lnTo>
                  <a:lnTo>
                    <a:pt x="135740" y="17474"/>
                  </a:lnTo>
                  <a:lnTo>
                    <a:pt x="97987" y="37973"/>
                  </a:lnTo>
                  <a:lnTo>
                    <a:pt x="65095" y="65119"/>
                  </a:lnTo>
                  <a:lnTo>
                    <a:pt x="37956" y="98015"/>
                  </a:lnTo>
                  <a:lnTo>
                    <a:pt x="17465" y="135766"/>
                  </a:lnTo>
                  <a:lnTo>
                    <a:pt x="4515" y="177477"/>
                  </a:lnTo>
                  <a:lnTo>
                    <a:pt x="0" y="222250"/>
                  </a:lnTo>
                  <a:lnTo>
                    <a:pt x="0" y="1111250"/>
                  </a:lnTo>
                  <a:lnTo>
                    <a:pt x="4515" y="1156022"/>
                  </a:lnTo>
                  <a:lnTo>
                    <a:pt x="17465" y="1197733"/>
                  </a:lnTo>
                  <a:lnTo>
                    <a:pt x="37956" y="1235484"/>
                  </a:lnTo>
                  <a:lnTo>
                    <a:pt x="65095" y="1268380"/>
                  </a:lnTo>
                  <a:lnTo>
                    <a:pt x="97987" y="1295526"/>
                  </a:lnTo>
                  <a:lnTo>
                    <a:pt x="135740" y="1316025"/>
                  </a:lnTo>
                  <a:lnTo>
                    <a:pt x="177458" y="1328982"/>
                  </a:lnTo>
                  <a:lnTo>
                    <a:pt x="222250" y="1333500"/>
                  </a:lnTo>
                  <a:lnTo>
                    <a:pt x="10235438" y="1333500"/>
                  </a:lnTo>
                  <a:lnTo>
                    <a:pt x="10280210" y="1328982"/>
                  </a:lnTo>
                  <a:lnTo>
                    <a:pt x="10321921" y="1316025"/>
                  </a:lnTo>
                  <a:lnTo>
                    <a:pt x="10359672" y="1295526"/>
                  </a:lnTo>
                  <a:lnTo>
                    <a:pt x="10392568" y="1268380"/>
                  </a:lnTo>
                  <a:lnTo>
                    <a:pt x="10419714" y="1235484"/>
                  </a:lnTo>
                  <a:lnTo>
                    <a:pt x="10440213" y="1197733"/>
                  </a:lnTo>
                  <a:lnTo>
                    <a:pt x="10453170" y="1156022"/>
                  </a:lnTo>
                  <a:lnTo>
                    <a:pt x="10457688" y="1111250"/>
                  </a:lnTo>
                  <a:lnTo>
                    <a:pt x="10457688" y="222250"/>
                  </a:lnTo>
                  <a:lnTo>
                    <a:pt x="10453170" y="177477"/>
                  </a:lnTo>
                  <a:lnTo>
                    <a:pt x="10440213" y="135766"/>
                  </a:lnTo>
                  <a:lnTo>
                    <a:pt x="10419714" y="98015"/>
                  </a:lnTo>
                  <a:lnTo>
                    <a:pt x="10392568" y="65119"/>
                  </a:lnTo>
                  <a:lnTo>
                    <a:pt x="10359672" y="37973"/>
                  </a:lnTo>
                  <a:lnTo>
                    <a:pt x="10321921" y="17474"/>
                  </a:lnTo>
                  <a:lnTo>
                    <a:pt x="10280210" y="4517"/>
                  </a:lnTo>
                  <a:lnTo>
                    <a:pt x="1023543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7156" y="248411"/>
              <a:ext cx="10457815" cy="1333500"/>
            </a:xfrm>
            <a:custGeom>
              <a:avLst/>
              <a:gdLst/>
              <a:ahLst/>
              <a:cxnLst/>
              <a:rect l="l" t="t" r="r" b="b"/>
              <a:pathLst>
                <a:path w="10457815" h="1333500">
                  <a:moveTo>
                    <a:pt x="0" y="222250"/>
                  </a:moveTo>
                  <a:lnTo>
                    <a:pt x="4515" y="177477"/>
                  </a:lnTo>
                  <a:lnTo>
                    <a:pt x="17465" y="135766"/>
                  </a:lnTo>
                  <a:lnTo>
                    <a:pt x="37956" y="98015"/>
                  </a:lnTo>
                  <a:lnTo>
                    <a:pt x="65095" y="65119"/>
                  </a:lnTo>
                  <a:lnTo>
                    <a:pt x="97987" y="37973"/>
                  </a:lnTo>
                  <a:lnTo>
                    <a:pt x="135740" y="17474"/>
                  </a:lnTo>
                  <a:lnTo>
                    <a:pt x="177458" y="4517"/>
                  </a:lnTo>
                  <a:lnTo>
                    <a:pt x="222250" y="0"/>
                  </a:lnTo>
                  <a:lnTo>
                    <a:pt x="10235438" y="0"/>
                  </a:lnTo>
                  <a:lnTo>
                    <a:pt x="10280210" y="4517"/>
                  </a:lnTo>
                  <a:lnTo>
                    <a:pt x="10321921" y="17474"/>
                  </a:lnTo>
                  <a:lnTo>
                    <a:pt x="10359672" y="37973"/>
                  </a:lnTo>
                  <a:lnTo>
                    <a:pt x="10392568" y="65119"/>
                  </a:lnTo>
                  <a:lnTo>
                    <a:pt x="10419714" y="98015"/>
                  </a:lnTo>
                  <a:lnTo>
                    <a:pt x="10440213" y="135766"/>
                  </a:lnTo>
                  <a:lnTo>
                    <a:pt x="10453170" y="177477"/>
                  </a:lnTo>
                  <a:lnTo>
                    <a:pt x="10457688" y="222250"/>
                  </a:lnTo>
                  <a:lnTo>
                    <a:pt x="10457688" y="1111250"/>
                  </a:lnTo>
                  <a:lnTo>
                    <a:pt x="10453170" y="1156022"/>
                  </a:lnTo>
                  <a:lnTo>
                    <a:pt x="10440213" y="1197733"/>
                  </a:lnTo>
                  <a:lnTo>
                    <a:pt x="10419714" y="1235484"/>
                  </a:lnTo>
                  <a:lnTo>
                    <a:pt x="10392568" y="1268380"/>
                  </a:lnTo>
                  <a:lnTo>
                    <a:pt x="10359672" y="1295526"/>
                  </a:lnTo>
                  <a:lnTo>
                    <a:pt x="10321921" y="1316025"/>
                  </a:lnTo>
                  <a:lnTo>
                    <a:pt x="10280210" y="1328982"/>
                  </a:lnTo>
                  <a:lnTo>
                    <a:pt x="10235438" y="1333500"/>
                  </a:lnTo>
                  <a:lnTo>
                    <a:pt x="222250" y="1333500"/>
                  </a:lnTo>
                  <a:lnTo>
                    <a:pt x="177458" y="1328982"/>
                  </a:lnTo>
                  <a:lnTo>
                    <a:pt x="135740" y="1316025"/>
                  </a:lnTo>
                  <a:lnTo>
                    <a:pt x="97987" y="1295526"/>
                  </a:lnTo>
                  <a:lnTo>
                    <a:pt x="65095" y="1268380"/>
                  </a:lnTo>
                  <a:lnTo>
                    <a:pt x="37956" y="1235484"/>
                  </a:lnTo>
                  <a:lnTo>
                    <a:pt x="17465" y="1197733"/>
                  </a:lnTo>
                  <a:lnTo>
                    <a:pt x="4515" y="1156022"/>
                  </a:lnTo>
                  <a:lnTo>
                    <a:pt x="0" y="1111250"/>
                  </a:lnTo>
                  <a:lnTo>
                    <a:pt x="0" y="22225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4372" y="720928"/>
            <a:ext cx="10302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65" dirty="0">
                <a:latin typeface="Times New Roman"/>
                <a:cs typeface="Times New Roman"/>
              </a:rPr>
              <a:t>«Работа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b="1" spc="105" dirty="0">
                <a:latin typeface="Times New Roman"/>
                <a:cs typeface="Times New Roman"/>
              </a:rPr>
              <a:t>в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250" dirty="0">
                <a:latin typeface="Times New Roman"/>
                <a:cs typeface="Times New Roman"/>
              </a:rPr>
              <a:t>личном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b="1" spc="229" dirty="0">
                <a:latin typeface="Times New Roman"/>
                <a:cs typeface="Times New Roman"/>
              </a:rPr>
              <a:t>кабинете</a:t>
            </a:r>
            <a:r>
              <a:rPr sz="3200" b="1" spc="25" dirty="0">
                <a:latin typeface="Times New Roman"/>
                <a:cs typeface="Times New Roman"/>
              </a:rPr>
              <a:t> </a:t>
            </a:r>
            <a:r>
              <a:rPr sz="3200" b="1" spc="235" dirty="0">
                <a:latin typeface="Times New Roman"/>
                <a:cs typeface="Times New Roman"/>
              </a:rPr>
              <a:t>на</a:t>
            </a:r>
            <a:r>
              <a:rPr sz="3200" b="1" spc="65" dirty="0">
                <a:latin typeface="Times New Roman"/>
                <a:cs typeface="Times New Roman"/>
              </a:rPr>
              <a:t> </a:t>
            </a:r>
            <a:r>
              <a:rPr sz="3200" b="1" spc="210" dirty="0">
                <a:latin typeface="Times New Roman"/>
                <a:cs typeface="Times New Roman"/>
              </a:rPr>
              <a:t>сайте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b="1" spc="-95" dirty="0">
                <a:latin typeface="Times New Roman"/>
                <a:cs typeface="Times New Roman"/>
              </a:rPr>
              <a:t>ФНС</a:t>
            </a:r>
            <a:r>
              <a:rPr sz="3200" b="1" spc="55" dirty="0">
                <a:latin typeface="Times New Roman"/>
                <a:cs typeface="Times New Roman"/>
              </a:rPr>
              <a:t> </a:t>
            </a:r>
            <a:r>
              <a:rPr sz="3200" b="1" spc="160" dirty="0">
                <a:latin typeface="Times New Roman"/>
                <a:cs typeface="Times New Roman"/>
              </a:rPr>
              <a:t>России»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8303" y="2098548"/>
            <a:ext cx="7144511" cy="45125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1676" y="2438400"/>
            <a:ext cx="1798320" cy="6797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0893" y="2508961"/>
            <a:ext cx="42424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solidFill>
                  <a:srgbClr val="44536A"/>
                </a:solidFill>
                <a:latin typeface="Palatino Linotype"/>
                <a:cs typeface="Palatino Linotype"/>
              </a:rPr>
              <a:t>2.</a:t>
            </a:r>
            <a:r>
              <a:rPr sz="2400" spc="-13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400" spc="-80" dirty="0">
                <a:solidFill>
                  <a:srgbClr val="44536A"/>
                </a:solidFill>
                <a:latin typeface="Palatino Linotype"/>
                <a:cs typeface="Palatino Linotype"/>
              </a:rPr>
              <a:t>Для</a:t>
            </a:r>
            <a:r>
              <a:rPr sz="2400" spc="-4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44536A"/>
                </a:solidFill>
                <a:latin typeface="Palatino Linotype"/>
                <a:cs typeface="Palatino Linotype"/>
              </a:rPr>
              <a:t>перехода</a:t>
            </a:r>
            <a:r>
              <a:rPr sz="2400" spc="-3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400" spc="135" dirty="0">
                <a:solidFill>
                  <a:srgbClr val="44536A"/>
                </a:solidFill>
                <a:latin typeface="Palatino Linotype"/>
                <a:cs typeface="Palatino Linotype"/>
              </a:rPr>
              <a:t>в</a:t>
            </a:r>
            <a:r>
              <a:rPr sz="2400" spc="-3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400" spc="85" dirty="0">
                <a:solidFill>
                  <a:srgbClr val="44536A"/>
                </a:solidFill>
                <a:latin typeface="Palatino Linotype"/>
                <a:cs typeface="Palatino Linotype"/>
              </a:rPr>
              <a:t>«</a:t>
            </a:r>
            <a:r>
              <a:rPr sz="2400" b="1" spc="85" dirty="0">
                <a:solidFill>
                  <a:srgbClr val="44536A"/>
                </a:solidFill>
                <a:latin typeface="Times New Roman"/>
                <a:cs typeface="Times New Roman"/>
              </a:rPr>
              <a:t>Профиль</a:t>
            </a:r>
            <a:r>
              <a:rPr sz="2400" spc="85" dirty="0">
                <a:solidFill>
                  <a:srgbClr val="44536A"/>
                </a:solidFill>
                <a:latin typeface="Palatino Linotype"/>
                <a:cs typeface="Palatino Linotype"/>
              </a:rPr>
              <a:t>»</a:t>
            </a:r>
            <a:endParaRPr sz="24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44536A"/>
                </a:solidFill>
                <a:latin typeface="Palatino Linotype"/>
                <a:cs typeface="Palatino Linotype"/>
              </a:rPr>
              <a:t>нажать</a:t>
            </a:r>
            <a:r>
              <a:rPr sz="2400" spc="-6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4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на</a:t>
            </a:r>
            <a:r>
              <a:rPr sz="2400" spc="-2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400" spc="55" dirty="0">
                <a:solidFill>
                  <a:srgbClr val="44536A"/>
                </a:solidFill>
                <a:latin typeface="Palatino Linotype"/>
                <a:cs typeface="Palatino Linotype"/>
              </a:rPr>
              <a:t>свое</a:t>
            </a:r>
            <a:r>
              <a:rPr sz="2400" spc="-4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400" spc="-85" dirty="0">
                <a:solidFill>
                  <a:srgbClr val="44536A"/>
                </a:solidFill>
                <a:latin typeface="Palatino Linotype"/>
                <a:cs typeface="Palatino Linotype"/>
              </a:rPr>
              <a:t>ФИО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060" y="242315"/>
            <a:ext cx="10469880" cy="1346200"/>
            <a:chOff x="861060" y="242315"/>
            <a:chExt cx="10469880" cy="1346200"/>
          </a:xfrm>
        </p:grpSpPr>
        <p:sp>
          <p:nvSpPr>
            <p:cNvPr id="3" name="object 3"/>
            <p:cNvSpPr/>
            <p:nvPr/>
          </p:nvSpPr>
          <p:spPr>
            <a:xfrm>
              <a:off x="867156" y="248411"/>
              <a:ext cx="10457815" cy="1333500"/>
            </a:xfrm>
            <a:custGeom>
              <a:avLst/>
              <a:gdLst/>
              <a:ahLst/>
              <a:cxnLst/>
              <a:rect l="l" t="t" r="r" b="b"/>
              <a:pathLst>
                <a:path w="10457815" h="1333500">
                  <a:moveTo>
                    <a:pt x="10235438" y="0"/>
                  </a:moveTo>
                  <a:lnTo>
                    <a:pt x="222250" y="0"/>
                  </a:lnTo>
                  <a:lnTo>
                    <a:pt x="177458" y="4517"/>
                  </a:lnTo>
                  <a:lnTo>
                    <a:pt x="135740" y="17474"/>
                  </a:lnTo>
                  <a:lnTo>
                    <a:pt x="97987" y="37973"/>
                  </a:lnTo>
                  <a:lnTo>
                    <a:pt x="65095" y="65119"/>
                  </a:lnTo>
                  <a:lnTo>
                    <a:pt x="37956" y="98015"/>
                  </a:lnTo>
                  <a:lnTo>
                    <a:pt x="17465" y="135766"/>
                  </a:lnTo>
                  <a:lnTo>
                    <a:pt x="4515" y="177477"/>
                  </a:lnTo>
                  <a:lnTo>
                    <a:pt x="0" y="222250"/>
                  </a:lnTo>
                  <a:lnTo>
                    <a:pt x="0" y="1111250"/>
                  </a:lnTo>
                  <a:lnTo>
                    <a:pt x="4515" y="1156022"/>
                  </a:lnTo>
                  <a:lnTo>
                    <a:pt x="17465" y="1197733"/>
                  </a:lnTo>
                  <a:lnTo>
                    <a:pt x="37956" y="1235484"/>
                  </a:lnTo>
                  <a:lnTo>
                    <a:pt x="65095" y="1268380"/>
                  </a:lnTo>
                  <a:lnTo>
                    <a:pt x="97987" y="1295526"/>
                  </a:lnTo>
                  <a:lnTo>
                    <a:pt x="135740" y="1316025"/>
                  </a:lnTo>
                  <a:lnTo>
                    <a:pt x="177458" y="1328982"/>
                  </a:lnTo>
                  <a:lnTo>
                    <a:pt x="222250" y="1333500"/>
                  </a:lnTo>
                  <a:lnTo>
                    <a:pt x="10235438" y="1333500"/>
                  </a:lnTo>
                  <a:lnTo>
                    <a:pt x="10280210" y="1328982"/>
                  </a:lnTo>
                  <a:lnTo>
                    <a:pt x="10321921" y="1316025"/>
                  </a:lnTo>
                  <a:lnTo>
                    <a:pt x="10359672" y="1295526"/>
                  </a:lnTo>
                  <a:lnTo>
                    <a:pt x="10392568" y="1268380"/>
                  </a:lnTo>
                  <a:lnTo>
                    <a:pt x="10419714" y="1235484"/>
                  </a:lnTo>
                  <a:lnTo>
                    <a:pt x="10440213" y="1197733"/>
                  </a:lnTo>
                  <a:lnTo>
                    <a:pt x="10453170" y="1156022"/>
                  </a:lnTo>
                  <a:lnTo>
                    <a:pt x="10457688" y="1111250"/>
                  </a:lnTo>
                  <a:lnTo>
                    <a:pt x="10457688" y="222250"/>
                  </a:lnTo>
                  <a:lnTo>
                    <a:pt x="10453170" y="177477"/>
                  </a:lnTo>
                  <a:lnTo>
                    <a:pt x="10440213" y="135766"/>
                  </a:lnTo>
                  <a:lnTo>
                    <a:pt x="10419714" y="98015"/>
                  </a:lnTo>
                  <a:lnTo>
                    <a:pt x="10392568" y="65119"/>
                  </a:lnTo>
                  <a:lnTo>
                    <a:pt x="10359672" y="37973"/>
                  </a:lnTo>
                  <a:lnTo>
                    <a:pt x="10321921" y="17474"/>
                  </a:lnTo>
                  <a:lnTo>
                    <a:pt x="10280210" y="4517"/>
                  </a:lnTo>
                  <a:lnTo>
                    <a:pt x="10235438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7156" y="248411"/>
              <a:ext cx="10457815" cy="1333500"/>
            </a:xfrm>
            <a:custGeom>
              <a:avLst/>
              <a:gdLst/>
              <a:ahLst/>
              <a:cxnLst/>
              <a:rect l="l" t="t" r="r" b="b"/>
              <a:pathLst>
                <a:path w="10457815" h="1333500">
                  <a:moveTo>
                    <a:pt x="0" y="222250"/>
                  </a:moveTo>
                  <a:lnTo>
                    <a:pt x="4515" y="177477"/>
                  </a:lnTo>
                  <a:lnTo>
                    <a:pt x="17465" y="135766"/>
                  </a:lnTo>
                  <a:lnTo>
                    <a:pt x="37956" y="98015"/>
                  </a:lnTo>
                  <a:lnTo>
                    <a:pt x="65095" y="65119"/>
                  </a:lnTo>
                  <a:lnTo>
                    <a:pt x="97987" y="37973"/>
                  </a:lnTo>
                  <a:lnTo>
                    <a:pt x="135740" y="17474"/>
                  </a:lnTo>
                  <a:lnTo>
                    <a:pt x="177458" y="4517"/>
                  </a:lnTo>
                  <a:lnTo>
                    <a:pt x="222250" y="0"/>
                  </a:lnTo>
                  <a:lnTo>
                    <a:pt x="10235438" y="0"/>
                  </a:lnTo>
                  <a:lnTo>
                    <a:pt x="10280210" y="4517"/>
                  </a:lnTo>
                  <a:lnTo>
                    <a:pt x="10321921" y="17474"/>
                  </a:lnTo>
                  <a:lnTo>
                    <a:pt x="10359672" y="37973"/>
                  </a:lnTo>
                  <a:lnTo>
                    <a:pt x="10392568" y="65119"/>
                  </a:lnTo>
                  <a:lnTo>
                    <a:pt x="10419714" y="98015"/>
                  </a:lnTo>
                  <a:lnTo>
                    <a:pt x="10440213" y="135766"/>
                  </a:lnTo>
                  <a:lnTo>
                    <a:pt x="10453170" y="177477"/>
                  </a:lnTo>
                  <a:lnTo>
                    <a:pt x="10457688" y="222250"/>
                  </a:lnTo>
                  <a:lnTo>
                    <a:pt x="10457688" y="1111250"/>
                  </a:lnTo>
                  <a:lnTo>
                    <a:pt x="10453170" y="1156022"/>
                  </a:lnTo>
                  <a:lnTo>
                    <a:pt x="10440213" y="1197733"/>
                  </a:lnTo>
                  <a:lnTo>
                    <a:pt x="10419714" y="1235484"/>
                  </a:lnTo>
                  <a:lnTo>
                    <a:pt x="10392568" y="1268380"/>
                  </a:lnTo>
                  <a:lnTo>
                    <a:pt x="10359672" y="1295526"/>
                  </a:lnTo>
                  <a:lnTo>
                    <a:pt x="10321921" y="1316025"/>
                  </a:lnTo>
                  <a:lnTo>
                    <a:pt x="10280210" y="1328982"/>
                  </a:lnTo>
                  <a:lnTo>
                    <a:pt x="10235438" y="1333500"/>
                  </a:lnTo>
                  <a:lnTo>
                    <a:pt x="222250" y="1333500"/>
                  </a:lnTo>
                  <a:lnTo>
                    <a:pt x="177458" y="1328982"/>
                  </a:lnTo>
                  <a:lnTo>
                    <a:pt x="135740" y="1316025"/>
                  </a:lnTo>
                  <a:lnTo>
                    <a:pt x="97987" y="1295526"/>
                  </a:lnTo>
                  <a:lnTo>
                    <a:pt x="65095" y="1268380"/>
                  </a:lnTo>
                  <a:lnTo>
                    <a:pt x="37956" y="1235484"/>
                  </a:lnTo>
                  <a:lnTo>
                    <a:pt x="17465" y="1197733"/>
                  </a:lnTo>
                  <a:lnTo>
                    <a:pt x="4515" y="1156022"/>
                  </a:lnTo>
                  <a:lnTo>
                    <a:pt x="0" y="1111250"/>
                  </a:lnTo>
                  <a:lnTo>
                    <a:pt x="0" y="22225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4372" y="720928"/>
            <a:ext cx="10302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65" dirty="0">
                <a:latin typeface="Times New Roman"/>
                <a:cs typeface="Times New Roman"/>
              </a:rPr>
              <a:t>«Работа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b="1" spc="105" dirty="0">
                <a:latin typeface="Times New Roman"/>
                <a:cs typeface="Times New Roman"/>
              </a:rPr>
              <a:t>в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250" dirty="0">
                <a:latin typeface="Times New Roman"/>
                <a:cs typeface="Times New Roman"/>
              </a:rPr>
              <a:t>личном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b="1" spc="229" dirty="0">
                <a:latin typeface="Times New Roman"/>
                <a:cs typeface="Times New Roman"/>
              </a:rPr>
              <a:t>кабинете</a:t>
            </a:r>
            <a:r>
              <a:rPr sz="3200" b="1" spc="25" dirty="0">
                <a:latin typeface="Times New Roman"/>
                <a:cs typeface="Times New Roman"/>
              </a:rPr>
              <a:t> </a:t>
            </a:r>
            <a:r>
              <a:rPr sz="3200" b="1" spc="235" dirty="0">
                <a:latin typeface="Times New Roman"/>
                <a:cs typeface="Times New Roman"/>
              </a:rPr>
              <a:t>на</a:t>
            </a:r>
            <a:r>
              <a:rPr sz="3200" b="1" spc="65" dirty="0">
                <a:latin typeface="Times New Roman"/>
                <a:cs typeface="Times New Roman"/>
              </a:rPr>
              <a:t> </a:t>
            </a:r>
            <a:r>
              <a:rPr sz="3200" b="1" spc="210" dirty="0">
                <a:latin typeface="Times New Roman"/>
                <a:cs typeface="Times New Roman"/>
              </a:rPr>
              <a:t>сайте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b="1" spc="-95" dirty="0">
                <a:latin typeface="Times New Roman"/>
                <a:cs typeface="Times New Roman"/>
              </a:rPr>
              <a:t>ФНС</a:t>
            </a:r>
            <a:r>
              <a:rPr sz="3200" b="1" spc="55" dirty="0">
                <a:latin typeface="Times New Roman"/>
                <a:cs typeface="Times New Roman"/>
              </a:rPr>
              <a:t> </a:t>
            </a:r>
            <a:r>
              <a:rPr sz="3200" b="1" spc="160" dirty="0">
                <a:latin typeface="Times New Roman"/>
                <a:cs typeface="Times New Roman"/>
              </a:rPr>
              <a:t>России»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9255" y="3776471"/>
            <a:ext cx="2211324" cy="6797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2635" y="4142232"/>
            <a:ext cx="3273552" cy="6797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981325" y="3847338"/>
            <a:ext cx="53047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557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solidFill>
                  <a:srgbClr val="44536A"/>
                </a:solidFill>
                <a:latin typeface="Palatino Linotype"/>
                <a:cs typeface="Palatino Linotype"/>
              </a:rPr>
              <a:t>3. </a:t>
            </a:r>
            <a:r>
              <a:rPr sz="2400" spc="-80" dirty="0">
                <a:solidFill>
                  <a:srgbClr val="44536A"/>
                </a:solidFill>
                <a:latin typeface="Palatino Linotype"/>
                <a:cs typeface="Palatino Linotype"/>
              </a:rPr>
              <a:t>Для </a:t>
            </a:r>
            <a:r>
              <a:rPr sz="2400" spc="-5" dirty="0">
                <a:solidFill>
                  <a:srgbClr val="44536A"/>
                </a:solidFill>
                <a:latin typeface="Palatino Linotype"/>
                <a:cs typeface="Palatino Linotype"/>
              </a:rPr>
              <a:t>поиска </a:t>
            </a:r>
            <a:r>
              <a:rPr sz="2400" spc="15" dirty="0">
                <a:solidFill>
                  <a:srgbClr val="44536A"/>
                </a:solidFill>
                <a:latin typeface="Palatino Linotype"/>
                <a:cs typeface="Palatino Linotype"/>
              </a:rPr>
              <a:t>сервиса </a:t>
            </a:r>
            <a:r>
              <a:rPr sz="2400" spc="110" dirty="0">
                <a:solidFill>
                  <a:srgbClr val="44536A"/>
                </a:solidFill>
                <a:latin typeface="Palatino Linotype"/>
                <a:cs typeface="Palatino Linotype"/>
              </a:rPr>
              <a:t>«</a:t>
            </a:r>
            <a:r>
              <a:rPr sz="2400" b="1" spc="110" dirty="0">
                <a:solidFill>
                  <a:srgbClr val="44536A"/>
                </a:solidFill>
                <a:latin typeface="Times New Roman"/>
                <a:cs typeface="Times New Roman"/>
              </a:rPr>
              <a:t>Сведения </a:t>
            </a:r>
            <a:r>
              <a:rPr sz="2400" b="1" spc="225" dirty="0">
                <a:solidFill>
                  <a:srgbClr val="44536A"/>
                </a:solidFill>
                <a:latin typeface="Times New Roman"/>
                <a:cs typeface="Times New Roman"/>
              </a:rPr>
              <a:t>о </a:t>
            </a:r>
            <a:r>
              <a:rPr sz="2400" b="1" spc="-58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spc="135" dirty="0">
                <a:solidFill>
                  <a:srgbClr val="44536A"/>
                </a:solidFill>
                <a:latin typeface="Times New Roman"/>
                <a:cs typeface="Times New Roman"/>
              </a:rPr>
              <a:t>банковских</a:t>
            </a:r>
            <a:r>
              <a:rPr sz="2400" b="1" spc="2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400" b="1" spc="105" dirty="0">
                <a:solidFill>
                  <a:srgbClr val="44536A"/>
                </a:solidFill>
                <a:latin typeface="Times New Roman"/>
                <a:cs typeface="Times New Roman"/>
              </a:rPr>
              <a:t>счетах</a:t>
            </a:r>
            <a:r>
              <a:rPr sz="2400" spc="105" dirty="0">
                <a:solidFill>
                  <a:srgbClr val="44536A"/>
                </a:solidFill>
                <a:latin typeface="Palatino Linotype"/>
                <a:cs typeface="Palatino Linotype"/>
              </a:rPr>
              <a:t>»</a:t>
            </a:r>
            <a:r>
              <a:rPr sz="240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400" spc="20" dirty="0">
                <a:solidFill>
                  <a:srgbClr val="44536A"/>
                </a:solidFill>
                <a:latin typeface="Palatino Linotype"/>
                <a:cs typeface="Palatino Linotype"/>
              </a:rPr>
              <a:t>воспользуетесь</a:t>
            </a:r>
            <a:endParaRPr sz="2400">
              <a:latin typeface="Palatino Linotype"/>
              <a:cs typeface="Palatino Linotype"/>
            </a:endParaRPr>
          </a:p>
          <a:p>
            <a:pPr marL="1727200">
              <a:lnSpc>
                <a:spcPct val="100000"/>
              </a:lnSpc>
            </a:pPr>
            <a:r>
              <a:rPr sz="2400" spc="-15" dirty="0">
                <a:solidFill>
                  <a:srgbClr val="44536A"/>
                </a:solidFill>
                <a:latin typeface="Palatino Linotype"/>
                <a:cs typeface="Palatino Linotype"/>
              </a:rPr>
              <a:t>нажатием</a:t>
            </a:r>
            <a:r>
              <a:rPr sz="2400" spc="-1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4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на</a:t>
            </a:r>
            <a:endParaRPr sz="2400">
              <a:latin typeface="Palatino Linotype"/>
              <a:cs typeface="Palatino Linotype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595" y="1938527"/>
            <a:ext cx="10675620" cy="170383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600443" y="4456176"/>
            <a:ext cx="708660" cy="688975"/>
            <a:chOff x="6600443" y="4456176"/>
            <a:chExt cx="708660" cy="68897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0443" y="4456176"/>
              <a:ext cx="708659" cy="688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2467" y="4648200"/>
              <a:ext cx="324611" cy="304800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155" y="4134610"/>
            <a:ext cx="2857500" cy="2599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2103" y="451104"/>
            <a:ext cx="10395585" cy="1175385"/>
            <a:chOff x="832103" y="451104"/>
            <a:chExt cx="10395585" cy="1175385"/>
          </a:xfrm>
        </p:grpSpPr>
        <p:sp>
          <p:nvSpPr>
            <p:cNvPr id="3" name="object 3"/>
            <p:cNvSpPr/>
            <p:nvPr/>
          </p:nvSpPr>
          <p:spPr>
            <a:xfrm>
              <a:off x="838199" y="457200"/>
              <a:ext cx="10383520" cy="1163320"/>
            </a:xfrm>
            <a:custGeom>
              <a:avLst/>
              <a:gdLst/>
              <a:ahLst/>
              <a:cxnLst/>
              <a:rect l="l" t="t" r="r" b="b"/>
              <a:pathLst>
                <a:path w="10383520" h="1163320">
                  <a:moveTo>
                    <a:pt x="10189210" y="0"/>
                  </a:moveTo>
                  <a:lnTo>
                    <a:pt x="193802" y="0"/>
                  </a:lnTo>
                  <a:lnTo>
                    <a:pt x="149364" y="5117"/>
                  </a:lnTo>
                  <a:lnTo>
                    <a:pt x="108572" y="19693"/>
                  </a:lnTo>
                  <a:lnTo>
                    <a:pt x="72588" y="42567"/>
                  </a:lnTo>
                  <a:lnTo>
                    <a:pt x="42575" y="72577"/>
                  </a:lnTo>
                  <a:lnTo>
                    <a:pt x="19697" y="108560"/>
                  </a:lnTo>
                  <a:lnTo>
                    <a:pt x="5118" y="149356"/>
                  </a:lnTo>
                  <a:lnTo>
                    <a:pt x="0" y="193801"/>
                  </a:lnTo>
                  <a:lnTo>
                    <a:pt x="0" y="969010"/>
                  </a:lnTo>
                  <a:lnTo>
                    <a:pt x="5118" y="1013455"/>
                  </a:lnTo>
                  <a:lnTo>
                    <a:pt x="19697" y="1054251"/>
                  </a:lnTo>
                  <a:lnTo>
                    <a:pt x="42575" y="1090234"/>
                  </a:lnTo>
                  <a:lnTo>
                    <a:pt x="72588" y="1120244"/>
                  </a:lnTo>
                  <a:lnTo>
                    <a:pt x="108572" y="1143118"/>
                  </a:lnTo>
                  <a:lnTo>
                    <a:pt x="149364" y="1157694"/>
                  </a:lnTo>
                  <a:lnTo>
                    <a:pt x="193802" y="1162812"/>
                  </a:lnTo>
                  <a:lnTo>
                    <a:pt x="10189210" y="1162812"/>
                  </a:lnTo>
                  <a:lnTo>
                    <a:pt x="10233655" y="1157694"/>
                  </a:lnTo>
                  <a:lnTo>
                    <a:pt x="10274451" y="1143118"/>
                  </a:lnTo>
                  <a:lnTo>
                    <a:pt x="10310434" y="1120244"/>
                  </a:lnTo>
                  <a:lnTo>
                    <a:pt x="10340444" y="1090234"/>
                  </a:lnTo>
                  <a:lnTo>
                    <a:pt x="10363318" y="1054251"/>
                  </a:lnTo>
                  <a:lnTo>
                    <a:pt x="10377894" y="1013455"/>
                  </a:lnTo>
                  <a:lnTo>
                    <a:pt x="10383012" y="969010"/>
                  </a:lnTo>
                  <a:lnTo>
                    <a:pt x="10383012" y="193801"/>
                  </a:lnTo>
                  <a:lnTo>
                    <a:pt x="10377894" y="149356"/>
                  </a:lnTo>
                  <a:lnTo>
                    <a:pt x="10363318" y="108560"/>
                  </a:lnTo>
                  <a:lnTo>
                    <a:pt x="10340444" y="72577"/>
                  </a:lnTo>
                  <a:lnTo>
                    <a:pt x="10310434" y="42567"/>
                  </a:lnTo>
                  <a:lnTo>
                    <a:pt x="10274451" y="19693"/>
                  </a:lnTo>
                  <a:lnTo>
                    <a:pt x="10233655" y="5117"/>
                  </a:lnTo>
                  <a:lnTo>
                    <a:pt x="1018921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8199" y="457200"/>
              <a:ext cx="10383520" cy="1163320"/>
            </a:xfrm>
            <a:custGeom>
              <a:avLst/>
              <a:gdLst/>
              <a:ahLst/>
              <a:cxnLst/>
              <a:rect l="l" t="t" r="r" b="b"/>
              <a:pathLst>
                <a:path w="10383520" h="1163320">
                  <a:moveTo>
                    <a:pt x="0" y="193801"/>
                  </a:moveTo>
                  <a:lnTo>
                    <a:pt x="5118" y="149356"/>
                  </a:lnTo>
                  <a:lnTo>
                    <a:pt x="19697" y="108560"/>
                  </a:lnTo>
                  <a:lnTo>
                    <a:pt x="42575" y="72577"/>
                  </a:lnTo>
                  <a:lnTo>
                    <a:pt x="72588" y="42567"/>
                  </a:lnTo>
                  <a:lnTo>
                    <a:pt x="108572" y="19693"/>
                  </a:lnTo>
                  <a:lnTo>
                    <a:pt x="149364" y="5117"/>
                  </a:lnTo>
                  <a:lnTo>
                    <a:pt x="193802" y="0"/>
                  </a:lnTo>
                  <a:lnTo>
                    <a:pt x="10189210" y="0"/>
                  </a:lnTo>
                  <a:lnTo>
                    <a:pt x="10233655" y="5117"/>
                  </a:lnTo>
                  <a:lnTo>
                    <a:pt x="10274451" y="19693"/>
                  </a:lnTo>
                  <a:lnTo>
                    <a:pt x="10310434" y="42567"/>
                  </a:lnTo>
                  <a:lnTo>
                    <a:pt x="10340444" y="72577"/>
                  </a:lnTo>
                  <a:lnTo>
                    <a:pt x="10363318" y="108560"/>
                  </a:lnTo>
                  <a:lnTo>
                    <a:pt x="10377894" y="149356"/>
                  </a:lnTo>
                  <a:lnTo>
                    <a:pt x="10383012" y="193801"/>
                  </a:lnTo>
                  <a:lnTo>
                    <a:pt x="10383012" y="969010"/>
                  </a:lnTo>
                  <a:lnTo>
                    <a:pt x="10377894" y="1013455"/>
                  </a:lnTo>
                  <a:lnTo>
                    <a:pt x="10363318" y="1054251"/>
                  </a:lnTo>
                  <a:lnTo>
                    <a:pt x="10340444" y="1090234"/>
                  </a:lnTo>
                  <a:lnTo>
                    <a:pt x="10310434" y="1120244"/>
                  </a:lnTo>
                  <a:lnTo>
                    <a:pt x="10274451" y="1143118"/>
                  </a:lnTo>
                  <a:lnTo>
                    <a:pt x="10233655" y="1157694"/>
                  </a:lnTo>
                  <a:lnTo>
                    <a:pt x="10189210" y="1162812"/>
                  </a:lnTo>
                  <a:lnTo>
                    <a:pt x="193802" y="1162812"/>
                  </a:lnTo>
                  <a:lnTo>
                    <a:pt x="149364" y="1157694"/>
                  </a:lnTo>
                  <a:lnTo>
                    <a:pt x="108572" y="1143118"/>
                  </a:lnTo>
                  <a:lnTo>
                    <a:pt x="72588" y="1120244"/>
                  </a:lnTo>
                  <a:lnTo>
                    <a:pt x="42575" y="1090234"/>
                  </a:lnTo>
                  <a:lnTo>
                    <a:pt x="19697" y="1054251"/>
                  </a:lnTo>
                  <a:lnTo>
                    <a:pt x="5118" y="1013455"/>
                  </a:lnTo>
                  <a:lnTo>
                    <a:pt x="0" y="969010"/>
                  </a:lnTo>
                  <a:lnTo>
                    <a:pt x="0" y="19380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4372" y="723976"/>
            <a:ext cx="10301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65" dirty="0">
                <a:latin typeface="Times New Roman"/>
                <a:cs typeface="Times New Roman"/>
              </a:rPr>
              <a:t>«Работа</a:t>
            </a:r>
            <a:r>
              <a:rPr sz="3200" b="1" spc="35" dirty="0">
                <a:latin typeface="Times New Roman"/>
                <a:cs typeface="Times New Roman"/>
              </a:rPr>
              <a:t> </a:t>
            </a:r>
            <a:r>
              <a:rPr sz="3200" b="1" spc="105" dirty="0">
                <a:latin typeface="Times New Roman"/>
                <a:cs typeface="Times New Roman"/>
              </a:rPr>
              <a:t>в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250" dirty="0">
                <a:latin typeface="Times New Roman"/>
                <a:cs typeface="Times New Roman"/>
              </a:rPr>
              <a:t>личном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b="1" spc="229" dirty="0">
                <a:latin typeface="Times New Roman"/>
                <a:cs typeface="Times New Roman"/>
              </a:rPr>
              <a:t>кабинете</a:t>
            </a:r>
            <a:r>
              <a:rPr sz="3200" b="1" spc="25" dirty="0">
                <a:latin typeface="Times New Roman"/>
                <a:cs typeface="Times New Roman"/>
              </a:rPr>
              <a:t> </a:t>
            </a:r>
            <a:r>
              <a:rPr sz="3200" b="1" spc="235" dirty="0">
                <a:latin typeface="Times New Roman"/>
                <a:cs typeface="Times New Roman"/>
              </a:rPr>
              <a:t>на</a:t>
            </a:r>
            <a:r>
              <a:rPr sz="3200" b="1" spc="65" dirty="0">
                <a:latin typeface="Times New Roman"/>
                <a:cs typeface="Times New Roman"/>
              </a:rPr>
              <a:t> </a:t>
            </a:r>
            <a:r>
              <a:rPr sz="3200" b="1" spc="210" dirty="0">
                <a:latin typeface="Times New Roman"/>
                <a:cs typeface="Times New Roman"/>
              </a:rPr>
              <a:t>сайте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b="1" spc="-95" dirty="0">
                <a:latin typeface="Times New Roman"/>
                <a:cs typeface="Times New Roman"/>
              </a:rPr>
              <a:t>ФНС</a:t>
            </a:r>
            <a:r>
              <a:rPr sz="3200" b="1" spc="45" dirty="0">
                <a:latin typeface="Times New Roman"/>
                <a:cs typeface="Times New Roman"/>
              </a:rPr>
              <a:t> </a:t>
            </a:r>
            <a:r>
              <a:rPr sz="3200" b="1" spc="160" dirty="0">
                <a:latin typeface="Times New Roman"/>
                <a:cs typeface="Times New Roman"/>
              </a:rPr>
              <a:t>России»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1391" y="1732788"/>
            <a:ext cx="9180576" cy="451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0016" y="374904"/>
            <a:ext cx="10746105" cy="1240790"/>
            <a:chOff x="890016" y="374904"/>
            <a:chExt cx="10746105" cy="1240790"/>
          </a:xfrm>
        </p:grpSpPr>
        <p:sp>
          <p:nvSpPr>
            <p:cNvPr id="3" name="object 3"/>
            <p:cNvSpPr/>
            <p:nvPr/>
          </p:nvSpPr>
          <p:spPr>
            <a:xfrm>
              <a:off x="896112" y="381000"/>
              <a:ext cx="10734040" cy="1228725"/>
            </a:xfrm>
            <a:custGeom>
              <a:avLst/>
              <a:gdLst/>
              <a:ahLst/>
              <a:cxnLst/>
              <a:rect l="l" t="t" r="r" b="b"/>
              <a:pathLst>
                <a:path w="10734040" h="1228725">
                  <a:moveTo>
                    <a:pt x="10528808" y="0"/>
                  </a:moveTo>
                  <a:lnTo>
                    <a:pt x="204724" y="0"/>
                  </a:lnTo>
                  <a:lnTo>
                    <a:pt x="157781" y="5408"/>
                  </a:lnTo>
                  <a:lnTo>
                    <a:pt x="114690" y="20814"/>
                  </a:lnTo>
                  <a:lnTo>
                    <a:pt x="76678" y="44986"/>
                  </a:lnTo>
                  <a:lnTo>
                    <a:pt x="44974" y="76694"/>
                  </a:lnTo>
                  <a:lnTo>
                    <a:pt x="20808" y="114707"/>
                  </a:lnTo>
                  <a:lnTo>
                    <a:pt x="5406" y="157793"/>
                  </a:lnTo>
                  <a:lnTo>
                    <a:pt x="0" y="204724"/>
                  </a:lnTo>
                  <a:lnTo>
                    <a:pt x="0" y="1023620"/>
                  </a:lnTo>
                  <a:lnTo>
                    <a:pt x="5406" y="1070550"/>
                  </a:lnTo>
                  <a:lnTo>
                    <a:pt x="20808" y="1113636"/>
                  </a:lnTo>
                  <a:lnTo>
                    <a:pt x="44974" y="1151649"/>
                  </a:lnTo>
                  <a:lnTo>
                    <a:pt x="76678" y="1183357"/>
                  </a:lnTo>
                  <a:lnTo>
                    <a:pt x="114690" y="1207529"/>
                  </a:lnTo>
                  <a:lnTo>
                    <a:pt x="157781" y="1222935"/>
                  </a:lnTo>
                  <a:lnTo>
                    <a:pt x="204724" y="1228344"/>
                  </a:lnTo>
                  <a:lnTo>
                    <a:pt x="10528808" y="1228344"/>
                  </a:lnTo>
                  <a:lnTo>
                    <a:pt x="10575738" y="1222935"/>
                  </a:lnTo>
                  <a:lnTo>
                    <a:pt x="10618824" y="1207529"/>
                  </a:lnTo>
                  <a:lnTo>
                    <a:pt x="10656837" y="1183357"/>
                  </a:lnTo>
                  <a:lnTo>
                    <a:pt x="10688545" y="1151649"/>
                  </a:lnTo>
                  <a:lnTo>
                    <a:pt x="10712717" y="1113636"/>
                  </a:lnTo>
                  <a:lnTo>
                    <a:pt x="10728123" y="1070550"/>
                  </a:lnTo>
                  <a:lnTo>
                    <a:pt x="10733532" y="1023620"/>
                  </a:lnTo>
                  <a:lnTo>
                    <a:pt x="10733532" y="204724"/>
                  </a:lnTo>
                  <a:lnTo>
                    <a:pt x="10728123" y="157793"/>
                  </a:lnTo>
                  <a:lnTo>
                    <a:pt x="10712717" y="114707"/>
                  </a:lnTo>
                  <a:lnTo>
                    <a:pt x="10688545" y="76694"/>
                  </a:lnTo>
                  <a:lnTo>
                    <a:pt x="10656837" y="44986"/>
                  </a:lnTo>
                  <a:lnTo>
                    <a:pt x="10618824" y="20814"/>
                  </a:lnTo>
                  <a:lnTo>
                    <a:pt x="10575738" y="5408"/>
                  </a:lnTo>
                  <a:lnTo>
                    <a:pt x="1052880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6112" y="381000"/>
              <a:ext cx="10734040" cy="1228725"/>
            </a:xfrm>
            <a:custGeom>
              <a:avLst/>
              <a:gdLst/>
              <a:ahLst/>
              <a:cxnLst/>
              <a:rect l="l" t="t" r="r" b="b"/>
              <a:pathLst>
                <a:path w="10734040" h="1228725">
                  <a:moveTo>
                    <a:pt x="0" y="204724"/>
                  </a:moveTo>
                  <a:lnTo>
                    <a:pt x="5406" y="157793"/>
                  </a:lnTo>
                  <a:lnTo>
                    <a:pt x="20808" y="114707"/>
                  </a:lnTo>
                  <a:lnTo>
                    <a:pt x="44974" y="76694"/>
                  </a:lnTo>
                  <a:lnTo>
                    <a:pt x="76678" y="44986"/>
                  </a:lnTo>
                  <a:lnTo>
                    <a:pt x="114690" y="20814"/>
                  </a:lnTo>
                  <a:lnTo>
                    <a:pt x="157781" y="5408"/>
                  </a:lnTo>
                  <a:lnTo>
                    <a:pt x="204724" y="0"/>
                  </a:lnTo>
                  <a:lnTo>
                    <a:pt x="10528808" y="0"/>
                  </a:lnTo>
                  <a:lnTo>
                    <a:pt x="10575738" y="5408"/>
                  </a:lnTo>
                  <a:lnTo>
                    <a:pt x="10618824" y="20814"/>
                  </a:lnTo>
                  <a:lnTo>
                    <a:pt x="10656837" y="44986"/>
                  </a:lnTo>
                  <a:lnTo>
                    <a:pt x="10688545" y="76694"/>
                  </a:lnTo>
                  <a:lnTo>
                    <a:pt x="10712717" y="114707"/>
                  </a:lnTo>
                  <a:lnTo>
                    <a:pt x="10728123" y="157793"/>
                  </a:lnTo>
                  <a:lnTo>
                    <a:pt x="10733532" y="204724"/>
                  </a:lnTo>
                  <a:lnTo>
                    <a:pt x="10733532" y="1023620"/>
                  </a:lnTo>
                  <a:lnTo>
                    <a:pt x="10728123" y="1070550"/>
                  </a:lnTo>
                  <a:lnTo>
                    <a:pt x="10712717" y="1113636"/>
                  </a:lnTo>
                  <a:lnTo>
                    <a:pt x="10688545" y="1151649"/>
                  </a:lnTo>
                  <a:lnTo>
                    <a:pt x="10656837" y="1183357"/>
                  </a:lnTo>
                  <a:lnTo>
                    <a:pt x="10618824" y="1207529"/>
                  </a:lnTo>
                  <a:lnTo>
                    <a:pt x="10575738" y="1222935"/>
                  </a:lnTo>
                  <a:lnTo>
                    <a:pt x="10528808" y="1228344"/>
                  </a:lnTo>
                  <a:lnTo>
                    <a:pt x="204724" y="1228344"/>
                  </a:lnTo>
                  <a:lnTo>
                    <a:pt x="157781" y="1222935"/>
                  </a:lnTo>
                  <a:lnTo>
                    <a:pt x="114690" y="1207529"/>
                  </a:lnTo>
                  <a:lnTo>
                    <a:pt x="76678" y="1183357"/>
                  </a:lnTo>
                  <a:lnTo>
                    <a:pt x="44974" y="1151649"/>
                  </a:lnTo>
                  <a:lnTo>
                    <a:pt x="20808" y="1113636"/>
                  </a:lnTo>
                  <a:lnTo>
                    <a:pt x="5406" y="1070550"/>
                  </a:lnTo>
                  <a:lnTo>
                    <a:pt x="0" y="1023620"/>
                  </a:lnTo>
                  <a:lnTo>
                    <a:pt x="0" y="204724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0111" y="720928"/>
            <a:ext cx="98913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90" dirty="0">
                <a:latin typeface="Times New Roman"/>
                <a:cs typeface="Times New Roman"/>
              </a:rPr>
              <a:t>Работа</a:t>
            </a:r>
            <a:r>
              <a:rPr sz="3200" b="1" spc="30" dirty="0">
                <a:latin typeface="Times New Roman"/>
                <a:cs typeface="Times New Roman"/>
              </a:rPr>
              <a:t> </a:t>
            </a:r>
            <a:r>
              <a:rPr sz="3200" b="1" spc="105" dirty="0">
                <a:latin typeface="Times New Roman"/>
                <a:cs typeface="Times New Roman"/>
              </a:rPr>
              <a:t>в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250" dirty="0">
                <a:latin typeface="Times New Roman"/>
                <a:cs typeface="Times New Roman"/>
              </a:rPr>
              <a:t>личном</a:t>
            </a:r>
            <a:r>
              <a:rPr sz="3200" b="1" spc="35" dirty="0">
                <a:latin typeface="Times New Roman"/>
                <a:cs typeface="Times New Roman"/>
              </a:rPr>
              <a:t> </a:t>
            </a:r>
            <a:r>
              <a:rPr sz="3200" b="1" spc="229" dirty="0">
                <a:latin typeface="Times New Roman"/>
                <a:cs typeface="Times New Roman"/>
              </a:rPr>
              <a:t>кабинете</a:t>
            </a:r>
            <a:r>
              <a:rPr sz="3200" b="1" spc="25" dirty="0">
                <a:latin typeface="Times New Roman"/>
                <a:cs typeface="Times New Roman"/>
              </a:rPr>
              <a:t> </a:t>
            </a:r>
            <a:r>
              <a:rPr sz="3200" b="1" spc="235" dirty="0">
                <a:latin typeface="Times New Roman"/>
                <a:cs typeface="Times New Roman"/>
              </a:rPr>
              <a:t>на</a:t>
            </a:r>
            <a:r>
              <a:rPr sz="3200" b="1" spc="60" dirty="0">
                <a:latin typeface="Times New Roman"/>
                <a:cs typeface="Times New Roman"/>
              </a:rPr>
              <a:t> </a:t>
            </a:r>
            <a:r>
              <a:rPr sz="3200" b="1" spc="210" dirty="0">
                <a:latin typeface="Times New Roman"/>
                <a:cs typeface="Times New Roman"/>
              </a:rPr>
              <a:t>сайте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b="1" spc="-95" dirty="0">
                <a:latin typeface="Times New Roman"/>
                <a:cs typeface="Times New Roman"/>
              </a:rPr>
              <a:t>ФНС</a:t>
            </a:r>
            <a:r>
              <a:rPr sz="3200" b="1" spc="45" dirty="0">
                <a:latin typeface="Times New Roman"/>
                <a:cs typeface="Times New Roman"/>
              </a:rPr>
              <a:t> </a:t>
            </a:r>
            <a:r>
              <a:rPr sz="3200" b="1" spc="185" dirty="0">
                <a:latin typeface="Times New Roman"/>
                <a:cs typeface="Times New Roman"/>
              </a:rPr>
              <a:t>России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1868423"/>
            <a:ext cx="10675620" cy="341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0455" y="79247"/>
            <a:ext cx="10746105" cy="1240790"/>
            <a:chOff x="600455" y="79247"/>
            <a:chExt cx="10746105" cy="1240790"/>
          </a:xfrm>
        </p:grpSpPr>
        <p:sp>
          <p:nvSpPr>
            <p:cNvPr id="3" name="object 3"/>
            <p:cNvSpPr/>
            <p:nvPr/>
          </p:nvSpPr>
          <p:spPr>
            <a:xfrm>
              <a:off x="606551" y="85343"/>
              <a:ext cx="10734040" cy="1228725"/>
            </a:xfrm>
            <a:custGeom>
              <a:avLst/>
              <a:gdLst/>
              <a:ahLst/>
              <a:cxnLst/>
              <a:rect l="l" t="t" r="r" b="b"/>
              <a:pathLst>
                <a:path w="10734040" h="1228725">
                  <a:moveTo>
                    <a:pt x="10528808" y="0"/>
                  </a:moveTo>
                  <a:lnTo>
                    <a:pt x="204724" y="0"/>
                  </a:lnTo>
                  <a:lnTo>
                    <a:pt x="157781" y="5408"/>
                  </a:lnTo>
                  <a:lnTo>
                    <a:pt x="114690" y="20814"/>
                  </a:lnTo>
                  <a:lnTo>
                    <a:pt x="76678" y="44986"/>
                  </a:lnTo>
                  <a:lnTo>
                    <a:pt x="44974" y="76694"/>
                  </a:lnTo>
                  <a:lnTo>
                    <a:pt x="20808" y="114707"/>
                  </a:lnTo>
                  <a:lnTo>
                    <a:pt x="5406" y="157793"/>
                  </a:lnTo>
                  <a:lnTo>
                    <a:pt x="0" y="204724"/>
                  </a:lnTo>
                  <a:lnTo>
                    <a:pt x="0" y="1023619"/>
                  </a:lnTo>
                  <a:lnTo>
                    <a:pt x="5406" y="1070550"/>
                  </a:lnTo>
                  <a:lnTo>
                    <a:pt x="20808" y="1113636"/>
                  </a:lnTo>
                  <a:lnTo>
                    <a:pt x="44974" y="1151649"/>
                  </a:lnTo>
                  <a:lnTo>
                    <a:pt x="76678" y="1183357"/>
                  </a:lnTo>
                  <a:lnTo>
                    <a:pt x="114690" y="1207529"/>
                  </a:lnTo>
                  <a:lnTo>
                    <a:pt x="157781" y="1222935"/>
                  </a:lnTo>
                  <a:lnTo>
                    <a:pt x="204724" y="1228343"/>
                  </a:lnTo>
                  <a:lnTo>
                    <a:pt x="10528808" y="1228343"/>
                  </a:lnTo>
                  <a:lnTo>
                    <a:pt x="10575738" y="1222935"/>
                  </a:lnTo>
                  <a:lnTo>
                    <a:pt x="10618824" y="1207529"/>
                  </a:lnTo>
                  <a:lnTo>
                    <a:pt x="10656837" y="1183357"/>
                  </a:lnTo>
                  <a:lnTo>
                    <a:pt x="10688545" y="1151649"/>
                  </a:lnTo>
                  <a:lnTo>
                    <a:pt x="10712717" y="1113636"/>
                  </a:lnTo>
                  <a:lnTo>
                    <a:pt x="10728123" y="1070550"/>
                  </a:lnTo>
                  <a:lnTo>
                    <a:pt x="10733532" y="1023619"/>
                  </a:lnTo>
                  <a:lnTo>
                    <a:pt x="10733532" y="204724"/>
                  </a:lnTo>
                  <a:lnTo>
                    <a:pt x="10728123" y="157793"/>
                  </a:lnTo>
                  <a:lnTo>
                    <a:pt x="10712717" y="114707"/>
                  </a:lnTo>
                  <a:lnTo>
                    <a:pt x="10688545" y="76694"/>
                  </a:lnTo>
                  <a:lnTo>
                    <a:pt x="10656837" y="44986"/>
                  </a:lnTo>
                  <a:lnTo>
                    <a:pt x="10618824" y="20814"/>
                  </a:lnTo>
                  <a:lnTo>
                    <a:pt x="10575738" y="5408"/>
                  </a:lnTo>
                  <a:lnTo>
                    <a:pt x="10528808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6551" y="85343"/>
              <a:ext cx="10734040" cy="1228725"/>
            </a:xfrm>
            <a:custGeom>
              <a:avLst/>
              <a:gdLst/>
              <a:ahLst/>
              <a:cxnLst/>
              <a:rect l="l" t="t" r="r" b="b"/>
              <a:pathLst>
                <a:path w="10734040" h="1228725">
                  <a:moveTo>
                    <a:pt x="0" y="204724"/>
                  </a:moveTo>
                  <a:lnTo>
                    <a:pt x="5406" y="157793"/>
                  </a:lnTo>
                  <a:lnTo>
                    <a:pt x="20808" y="114707"/>
                  </a:lnTo>
                  <a:lnTo>
                    <a:pt x="44974" y="76694"/>
                  </a:lnTo>
                  <a:lnTo>
                    <a:pt x="76678" y="44986"/>
                  </a:lnTo>
                  <a:lnTo>
                    <a:pt x="114690" y="20814"/>
                  </a:lnTo>
                  <a:lnTo>
                    <a:pt x="157781" y="5408"/>
                  </a:lnTo>
                  <a:lnTo>
                    <a:pt x="204724" y="0"/>
                  </a:lnTo>
                  <a:lnTo>
                    <a:pt x="10528808" y="0"/>
                  </a:lnTo>
                  <a:lnTo>
                    <a:pt x="10575738" y="5408"/>
                  </a:lnTo>
                  <a:lnTo>
                    <a:pt x="10618824" y="20814"/>
                  </a:lnTo>
                  <a:lnTo>
                    <a:pt x="10656837" y="44986"/>
                  </a:lnTo>
                  <a:lnTo>
                    <a:pt x="10688545" y="76694"/>
                  </a:lnTo>
                  <a:lnTo>
                    <a:pt x="10712717" y="114707"/>
                  </a:lnTo>
                  <a:lnTo>
                    <a:pt x="10728123" y="157793"/>
                  </a:lnTo>
                  <a:lnTo>
                    <a:pt x="10733532" y="204724"/>
                  </a:lnTo>
                  <a:lnTo>
                    <a:pt x="10733532" y="1023619"/>
                  </a:lnTo>
                  <a:lnTo>
                    <a:pt x="10728123" y="1070550"/>
                  </a:lnTo>
                  <a:lnTo>
                    <a:pt x="10712717" y="1113636"/>
                  </a:lnTo>
                  <a:lnTo>
                    <a:pt x="10688545" y="1151649"/>
                  </a:lnTo>
                  <a:lnTo>
                    <a:pt x="10656837" y="1183357"/>
                  </a:lnTo>
                  <a:lnTo>
                    <a:pt x="10618824" y="1207529"/>
                  </a:lnTo>
                  <a:lnTo>
                    <a:pt x="10575738" y="1222935"/>
                  </a:lnTo>
                  <a:lnTo>
                    <a:pt x="10528808" y="1228343"/>
                  </a:lnTo>
                  <a:lnTo>
                    <a:pt x="204724" y="1228343"/>
                  </a:lnTo>
                  <a:lnTo>
                    <a:pt x="157781" y="1222935"/>
                  </a:lnTo>
                  <a:lnTo>
                    <a:pt x="114690" y="1207529"/>
                  </a:lnTo>
                  <a:lnTo>
                    <a:pt x="76678" y="1183357"/>
                  </a:lnTo>
                  <a:lnTo>
                    <a:pt x="44974" y="1151649"/>
                  </a:lnTo>
                  <a:lnTo>
                    <a:pt x="20808" y="1113636"/>
                  </a:lnTo>
                  <a:lnTo>
                    <a:pt x="5406" y="1070550"/>
                  </a:lnTo>
                  <a:lnTo>
                    <a:pt x="0" y="1023619"/>
                  </a:lnTo>
                  <a:lnTo>
                    <a:pt x="0" y="204724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7582" y="333501"/>
            <a:ext cx="9890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90" dirty="0">
                <a:latin typeface="Times New Roman"/>
                <a:cs typeface="Times New Roman"/>
              </a:rPr>
              <a:t>Работа</a:t>
            </a:r>
            <a:r>
              <a:rPr sz="3200" b="1" spc="45" dirty="0">
                <a:latin typeface="Times New Roman"/>
                <a:cs typeface="Times New Roman"/>
              </a:rPr>
              <a:t> </a:t>
            </a:r>
            <a:r>
              <a:rPr sz="3200" b="1" spc="105" dirty="0">
                <a:latin typeface="Times New Roman"/>
                <a:cs typeface="Times New Roman"/>
              </a:rPr>
              <a:t>в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250" dirty="0">
                <a:latin typeface="Times New Roman"/>
                <a:cs typeface="Times New Roman"/>
              </a:rPr>
              <a:t>личном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b="1" spc="225" dirty="0">
                <a:latin typeface="Times New Roman"/>
                <a:cs typeface="Times New Roman"/>
              </a:rPr>
              <a:t>кабинете</a:t>
            </a:r>
            <a:r>
              <a:rPr sz="3200" b="1" spc="40" dirty="0">
                <a:latin typeface="Times New Roman"/>
                <a:cs typeface="Times New Roman"/>
              </a:rPr>
              <a:t> </a:t>
            </a:r>
            <a:r>
              <a:rPr sz="3200" b="1" spc="229" dirty="0">
                <a:latin typeface="Times New Roman"/>
                <a:cs typeface="Times New Roman"/>
              </a:rPr>
              <a:t>на</a:t>
            </a:r>
            <a:r>
              <a:rPr sz="3200" b="1" spc="65" dirty="0">
                <a:latin typeface="Times New Roman"/>
                <a:cs typeface="Times New Roman"/>
              </a:rPr>
              <a:t> </a:t>
            </a:r>
            <a:r>
              <a:rPr sz="3200" b="1" spc="210" dirty="0">
                <a:latin typeface="Times New Roman"/>
                <a:cs typeface="Times New Roman"/>
              </a:rPr>
              <a:t>сайте</a:t>
            </a:r>
            <a:r>
              <a:rPr sz="3200" b="1" spc="50" dirty="0">
                <a:latin typeface="Times New Roman"/>
                <a:cs typeface="Times New Roman"/>
              </a:rPr>
              <a:t> </a:t>
            </a:r>
            <a:r>
              <a:rPr sz="3200" b="1" spc="-95" dirty="0">
                <a:latin typeface="Times New Roman"/>
                <a:cs typeface="Times New Roman"/>
              </a:rPr>
              <a:t>ФНС</a:t>
            </a:r>
            <a:r>
              <a:rPr sz="3200" b="1" spc="65" dirty="0">
                <a:latin typeface="Times New Roman"/>
                <a:cs typeface="Times New Roman"/>
              </a:rPr>
              <a:t> </a:t>
            </a:r>
            <a:r>
              <a:rPr sz="3200" b="1" spc="180" dirty="0">
                <a:latin typeface="Times New Roman"/>
                <a:cs typeface="Times New Roman"/>
              </a:rPr>
              <a:t>России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59180" y="1476755"/>
            <a:ext cx="9104630" cy="1112520"/>
            <a:chOff x="1059180" y="1476755"/>
            <a:chExt cx="9104630" cy="11125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180" y="1516379"/>
              <a:ext cx="9104376" cy="950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2536" y="1476755"/>
              <a:ext cx="7289292" cy="111252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91183" y="1548383"/>
            <a:ext cx="8985885" cy="832485"/>
          </a:xfrm>
          <a:prstGeom prst="rect">
            <a:avLst/>
          </a:prstGeom>
          <a:solidFill>
            <a:srgbClr val="FFFFFF"/>
          </a:solidFill>
          <a:ln w="12192">
            <a:solidFill>
              <a:srgbClr val="5B9BD4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400" spc="-5" dirty="0">
                <a:solidFill>
                  <a:srgbClr val="003358"/>
                </a:solidFill>
                <a:latin typeface="Times New Roman"/>
                <a:cs typeface="Times New Roman"/>
              </a:rPr>
              <a:t>Отражению</a:t>
            </a:r>
            <a:r>
              <a:rPr sz="2400" spc="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3358"/>
                </a:solidFill>
                <a:latin typeface="Times New Roman"/>
                <a:cs typeface="Times New Roman"/>
              </a:rPr>
              <a:t>подлежит</a:t>
            </a:r>
            <a:r>
              <a:rPr sz="2400" spc="1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3358"/>
                </a:solidFill>
                <a:latin typeface="Times New Roman"/>
                <a:cs typeface="Times New Roman"/>
              </a:rPr>
              <a:t>информация</a:t>
            </a:r>
            <a:r>
              <a:rPr sz="2400" spc="-1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3358"/>
                </a:solidFill>
                <a:latin typeface="Times New Roman"/>
                <a:cs typeface="Times New Roman"/>
              </a:rPr>
              <a:t>обо</a:t>
            </a:r>
            <a:r>
              <a:rPr sz="2400" spc="-10" dirty="0">
                <a:solidFill>
                  <a:srgbClr val="003358"/>
                </a:solidFill>
                <a:latin typeface="Times New Roman"/>
                <a:cs typeface="Times New Roman"/>
              </a:rPr>
              <a:t> всех</a:t>
            </a:r>
            <a:r>
              <a:rPr sz="2400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3358"/>
                </a:solidFill>
                <a:latin typeface="Times New Roman"/>
                <a:cs typeface="Times New Roman"/>
              </a:rPr>
              <a:t>счетах,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003358"/>
                </a:solidFill>
                <a:latin typeface="Times New Roman"/>
                <a:cs typeface="Times New Roman"/>
              </a:rPr>
              <a:t>открытых</a:t>
            </a:r>
            <a:r>
              <a:rPr sz="2400" b="1" spc="1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3358"/>
                </a:solidFill>
                <a:latin typeface="Times New Roman"/>
                <a:cs typeface="Times New Roman"/>
              </a:rPr>
              <a:t>по</a:t>
            </a:r>
            <a:r>
              <a:rPr sz="2400" spc="-10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3358"/>
                </a:solidFill>
                <a:latin typeface="Times New Roman"/>
                <a:cs typeface="Times New Roman"/>
              </a:rPr>
              <a:t>состоянию</a:t>
            </a:r>
            <a:r>
              <a:rPr sz="2400" spc="-1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3358"/>
                </a:solidFill>
                <a:latin typeface="Times New Roman"/>
                <a:cs typeface="Times New Roman"/>
              </a:rPr>
              <a:t>на </a:t>
            </a:r>
            <a:r>
              <a:rPr sz="2400" b="1" spc="-10" dirty="0">
                <a:solidFill>
                  <a:srgbClr val="003358"/>
                </a:solidFill>
                <a:latin typeface="Times New Roman"/>
                <a:cs typeface="Times New Roman"/>
              </a:rPr>
              <a:t>отчетную</a:t>
            </a:r>
            <a:r>
              <a:rPr sz="2400" b="1" spc="-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003358"/>
                </a:solidFill>
                <a:latin typeface="Times New Roman"/>
                <a:cs typeface="Times New Roman"/>
              </a:rPr>
              <a:t>дату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2529839"/>
            <a:ext cx="11962130" cy="4328160"/>
            <a:chOff x="0" y="2529839"/>
            <a:chExt cx="11962130" cy="432816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257799"/>
              <a:ext cx="952500" cy="1600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344" y="2529839"/>
              <a:ext cx="7606283" cy="40233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45119" y="4078986"/>
              <a:ext cx="757555" cy="534035"/>
            </a:xfrm>
            <a:custGeom>
              <a:avLst/>
              <a:gdLst/>
              <a:ahLst/>
              <a:cxnLst/>
              <a:rect l="l" t="t" r="r" b="b"/>
              <a:pathLst>
                <a:path w="757554" h="534035">
                  <a:moveTo>
                    <a:pt x="652596" y="49491"/>
                  </a:moveTo>
                  <a:lnTo>
                    <a:pt x="0" y="502538"/>
                  </a:lnTo>
                  <a:lnTo>
                    <a:pt x="21844" y="533781"/>
                  </a:lnTo>
                  <a:lnTo>
                    <a:pt x="674353" y="80832"/>
                  </a:lnTo>
                  <a:lnTo>
                    <a:pt x="652596" y="49491"/>
                  </a:lnTo>
                  <a:close/>
                </a:path>
                <a:path w="757554" h="534035">
                  <a:moveTo>
                    <a:pt x="736309" y="38607"/>
                  </a:moveTo>
                  <a:lnTo>
                    <a:pt x="668274" y="38607"/>
                  </a:lnTo>
                  <a:lnTo>
                    <a:pt x="689990" y="69976"/>
                  </a:lnTo>
                  <a:lnTo>
                    <a:pt x="674353" y="80832"/>
                  </a:lnTo>
                  <a:lnTo>
                    <a:pt x="696086" y="112140"/>
                  </a:lnTo>
                  <a:lnTo>
                    <a:pt x="736309" y="38607"/>
                  </a:lnTo>
                  <a:close/>
                </a:path>
                <a:path w="757554" h="534035">
                  <a:moveTo>
                    <a:pt x="668274" y="38607"/>
                  </a:moveTo>
                  <a:lnTo>
                    <a:pt x="652596" y="49491"/>
                  </a:lnTo>
                  <a:lnTo>
                    <a:pt x="674353" y="80832"/>
                  </a:lnTo>
                  <a:lnTo>
                    <a:pt x="689990" y="69976"/>
                  </a:lnTo>
                  <a:lnTo>
                    <a:pt x="668274" y="38607"/>
                  </a:lnTo>
                  <a:close/>
                </a:path>
                <a:path w="757554" h="534035">
                  <a:moveTo>
                    <a:pt x="757427" y="0"/>
                  </a:moveTo>
                  <a:lnTo>
                    <a:pt x="630935" y="18287"/>
                  </a:lnTo>
                  <a:lnTo>
                    <a:pt x="652596" y="49491"/>
                  </a:lnTo>
                  <a:lnTo>
                    <a:pt x="668274" y="38607"/>
                  </a:lnTo>
                  <a:lnTo>
                    <a:pt x="736309" y="38607"/>
                  </a:lnTo>
                  <a:lnTo>
                    <a:pt x="75742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68740" y="2941319"/>
              <a:ext cx="2907792" cy="21579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33688" y="2921507"/>
              <a:ext cx="3028188" cy="22387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04554" y="2977133"/>
              <a:ext cx="2781300" cy="2032000"/>
            </a:xfrm>
            <a:custGeom>
              <a:avLst/>
              <a:gdLst/>
              <a:ahLst/>
              <a:cxnLst/>
              <a:rect l="l" t="t" r="r" b="b"/>
              <a:pathLst>
                <a:path w="2781300" h="2032000">
                  <a:moveTo>
                    <a:pt x="2781300" y="0"/>
                  </a:moveTo>
                  <a:lnTo>
                    <a:pt x="0" y="0"/>
                  </a:lnTo>
                  <a:lnTo>
                    <a:pt x="0" y="2031492"/>
                  </a:lnTo>
                  <a:lnTo>
                    <a:pt x="2781300" y="2031492"/>
                  </a:lnTo>
                  <a:lnTo>
                    <a:pt x="2781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04554" y="2977133"/>
              <a:ext cx="2781300" cy="2032000"/>
            </a:xfrm>
            <a:custGeom>
              <a:avLst/>
              <a:gdLst/>
              <a:ahLst/>
              <a:cxnLst/>
              <a:rect l="l" t="t" r="r" b="b"/>
              <a:pathLst>
                <a:path w="2781300" h="2032000">
                  <a:moveTo>
                    <a:pt x="0" y="2031492"/>
                  </a:moveTo>
                  <a:lnTo>
                    <a:pt x="2781300" y="2031492"/>
                  </a:lnTo>
                  <a:lnTo>
                    <a:pt x="2781300" y="0"/>
                  </a:lnTo>
                  <a:lnTo>
                    <a:pt x="0" y="0"/>
                  </a:lnTo>
                  <a:lnTo>
                    <a:pt x="0" y="2031492"/>
                  </a:lnTo>
                  <a:close/>
                </a:path>
              </a:pathLst>
            </a:custGeom>
            <a:ln w="1981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80576" y="2947415"/>
              <a:ext cx="2446020" cy="51358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004554" y="2977133"/>
            <a:ext cx="2781300" cy="2032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003358"/>
                </a:solidFill>
                <a:latin typeface="Times New Roman"/>
                <a:cs typeface="Times New Roman"/>
              </a:rPr>
              <a:t>Обратите</a:t>
            </a:r>
            <a:r>
              <a:rPr sz="1800" b="1" spc="-30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3358"/>
                </a:solidFill>
                <a:latin typeface="Times New Roman"/>
                <a:cs typeface="Times New Roman"/>
              </a:rPr>
              <a:t>внимание!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003358"/>
                </a:solidFill>
                <a:latin typeface="Times New Roman"/>
                <a:cs typeface="Times New Roman"/>
              </a:rPr>
              <a:t>Счет</a:t>
            </a:r>
            <a:r>
              <a:rPr sz="1800" spc="-20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3358"/>
                </a:solidFill>
                <a:latin typeface="Times New Roman"/>
                <a:cs typeface="Times New Roman"/>
              </a:rPr>
              <a:t>имеет</a:t>
            </a:r>
            <a:r>
              <a:rPr sz="1800" spc="-3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3358"/>
                </a:solidFill>
                <a:latin typeface="Times New Roman"/>
                <a:cs typeface="Times New Roman"/>
              </a:rPr>
              <a:t>статус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03358"/>
                </a:solidFill>
                <a:latin typeface="Times New Roman"/>
                <a:cs typeface="Times New Roman"/>
              </a:rPr>
              <a:t>«</a:t>
            </a:r>
            <a:r>
              <a:rPr sz="1800" b="1" u="heavy" spc="-5" dirty="0">
                <a:solidFill>
                  <a:srgbClr val="003358"/>
                </a:solidFill>
                <a:uFill>
                  <a:solidFill>
                    <a:srgbClr val="003358"/>
                  </a:solidFill>
                </a:uFill>
                <a:latin typeface="Times New Roman"/>
                <a:cs typeface="Times New Roman"/>
              </a:rPr>
              <a:t>закрыт</a:t>
            </a:r>
            <a:r>
              <a:rPr sz="1800" spc="-5" dirty="0">
                <a:solidFill>
                  <a:srgbClr val="003358"/>
                </a:solidFill>
                <a:latin typeface="Times New Roman"/>
                <a:cs typeface="Times New Roman"/>
              </a:rPr>
              <a:t>»,</a:t>
            </a:r>
            <a:r>
              <a:rPr sz="1800" spc="-20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3358"/>
                </a:solidFill>
                <a:latin typeface="Times New Roman"/>
                <a:cs typeface="Times New Roman"/>
              </a:rPr>
              <a:t>но</a:t>
            </a:r>
            <a:r>
              <a:rPr sz="1800" spc="-30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3358"/>
                </a:solidFill>
                <a:latin typeface="Times New Roman"/>
                <a:cs typeface="Times New Roman"/>
              </a:rPr>
              <a:t>по</a:t>
            </a:r>
            <a:endParaRPr sz="1800">
              <a:latin typeface="Times New Roman"/>
              <a:cs typeface="Times New Roman"/>
            </a:endParaRPr>
          </a:p>
          <a:p>
            <a:pPr marL="93345" marR="88265" indent="133985" algn="just">
              <a:lnSpc>
                <a:spcPct val="100000"/>
              </a:lnSpc>
            </a:pPr>
            <a:r>
              <a:rPr sz="1800" spc="-5" dirty="0">
                <a:solidFill>
                  <a:srgbClr val="003358"/>
                </a:solidFill>
                <a:latin typeface="Times New Roman"/>
                <a:cs typeface="Times New Roman"/>
              </a:rPr>
              <a:t>состоянию на отчетную </a:t>
            </a:r>
            <a:r>
              <a:rPr sz="1800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3358"/>
                </a:solidFill>
                <a:latin typeface="Times New Roman"/>
                <a:cs typeface="Times New Roman"/>
              </a:rPr>
              <a:t>дату </a:t>
            </a:r>
            <a:r>
              <a:rPr sz="1800" dirty="0">
                <a:solidFill>
                  <a:srgbClr val="003358"/>
                </a:solidFill>
                <a:latin typeface="Times New Roman"/>
                <a:cs typeface="Times New Roman"/>
              </a:rPr>
              <a:t>(31.12.2021) он был </a:t>
            </a:r>
            <a:r>
              <a:rPr sz="1800" spc="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3358"/>
                </a:solidFill>
                <a:latin typeface="Times New Roman"/>
                <a:cs typeface="Times New Roman"/>
              </a:rPr>
              <a:t>открыт,</a:t>
            </a:r>
            <a:r>
              <a:rPr sz="1800" spc="-40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3358"/>
                </a:solidFill>
                <a:latin typeface="Times New Roman"/>
                <a:cs typeface="Times New Roman"/>
              </a:rPr>
              <a:t>поэтому</a:t>
            </a:r>
            <a:r>
              <a:rPr sz="1800" spc="-15" dirty="0">
                <a:solidFill>
                  <a:srgbClr val="003358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3358"/>
                </a:solidFill>
                <a:latin typeface="Times New Roman"/>
                <a:cs typeface="Times New Roman"/>
              </a:rPr>
              <a:t>подлежит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solidFill>
                  <a:srgbClr val="003358"/>
                </a:solidFill>
                <a:latin typeface="Times New Roman"/>
                <a:cs typeface="Times New Roman"/>
              </a:rPr>
              <a:t>отражению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5560" y="359663"/>
            <a:ext cx="7040880" cy="1106805"/>
            <a:chOff x="2575560" y="359663"/>
            <a:chExt cx="7040880" cy="1106805"/>
          </a:xfrm>
        </p:grpSpPr>
        <p:sp>
          <p:nvSpPr>
            <p:cNvPr id="3" name="object 3"/>
            <p:cNvSpPr/>
            <p:nvPr/>
          </p:nvSpPr>
          <p:spPr>
            <a:xfrm>
              <a:off x="2581656" y="365759"/>
              <a:ext cx="7028815" cy="1094740"/>
            </a:xfrm>
            <a:custGeom>
              <a:avLst/>
              <a:gdLst/>
              <a:ahLst/>
              <a:cxnLst/>
              <a:rect l="l" t="t" r="r" b="b"/>
              <a:pathLst>
                <a:path w="7028815" h="1094740">
                  <a:moveTo>
                    <a:pt x="6846316" y="0"/>
                  </a:moveTo>
                  <a:lnTo>
                    <a:pt x="182371" y="0"/>
                  </a:lnTo>
                  <a:lnTo>
                    <a:pt x="133893" y="6515"/>
                  </a:lnTo>
                  <a:lnTo>
                    <a:pt x="90329" y="24901"/>
                  </a:lnTo>
                  <a:lnTo>
                    <a:pt x="53419" y="53419"/>
                  </a:lnTo>
                  <a:lnTo>
                    <a:pt x="24901" y="90329"/>
                  </a:lnTo>
                  <a:lnTo>
                    <a:pt x="6515" y="133893"/>
                  </a:lnTo>
                  <a:lnTo>
                    <a:pt x="0" y="182372"/>
                  </a:lnTo>
                  <a:lnTo>
                    <a:pt x="0" y="911860"/>
                  </a:lnTo>
                  <a:lnTo>
                    <a:pt x="6515" y="960338"/>
                  </a:lnTo>
                  <a:lnTo>
                    <a:pt x="24901" y="1003902"/>
                  </a:lnTo>
                  <a:lnTo>
                    <a:pt x="53419" y="1040812"/>
                  </a:lnTo>
                  <a:lnTo>
                    <a:pt x="90329" y="1069330"/>
                  </a:lnTo>
                  <a:lnTo>
                    <a:pt x="133893" y="1087716"/>
                  </a:lnTo>
                  <a:lnTo>
                    <a:pt x="182371" y="1094231"/>
                  </a:lnTo>
                  <a:lnTo>
                    <a:pt x="6846316" y="1094231"/>
                  </a:lnTo>
                  <a:lnTo>
                    <a:pt x="6894794" y="1087716"/>
                  </a:lnTo>
                  <a:lnTo>
                    <a:pt x="6938358" y="1069330"/>
                  </a:lnTo>
                  <a:lnTo>
                    <a:pt x="6975268" y="1040812"/>
                  </a:lnTo>
                  <a:lnTo>
                    <a:pt x="7003786" y="1003902"/>
                  </a:lnTo>
                  <a:lnTo>
                    <a:pt x="7022172" y="960338"/>
                  </a:lnTo>
                  <a:lnTo>
                    <a:pt x="7028688" y="911860"/>
                  </a:lnTo>
                  <a:lnTo>
                    <a:pt x="7028688" y="182372"/>
                  </a:lnTo>
                  <a:lnTo>
                    <a:pt x="7022172" y="133893"/>
                  </a:lnTo>
                  <a:lnTo>
                    <a:pt x="7003786" y="90329"/>
                  </a:lnTo>
                  <a:lnTo>
                    <a:pt x="6975268" y="53419"/>
                  </a:lnTo>
                  <a:lnTo>
                    <a:pt x="6938358" y="24901"/>
                  </a:lnTo>
                  <a:lnTo>
                    <a:pt x="6894794" y="6515"/>
                  </a:lnTo>
                  <a:lnTo>
                    <a:pt x="684631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81656" y="365759"/>
              <a:ext cx="7028815" cy="1094740"/>
            </a:xfrm>
            <a:custGeom>
              <a:avLst/>
              <a:gdLst/>
              <a:ahLst/>
              <a:cxnLst/>
              <a:rect l="l" t="t" r="r" b="b"/>
              <a:pathLst>
                <a:path w="7028815" h="1094740">
                  <a:moveTo>
                    <a:pt x="0" y="182372"/>
                  </a:moveTo>
                  <a:lnTo>
                    <a:pt x="6515" y="133893"/>
                  </a:lnTo>
                  <a:lnTo>
                    <a:pt x="24901" y="90329"/>
                  </a:lnTo>
                  <a:lnTo>
                    <a:pt x="53419" y="53419"/>
                  </a:lnTo>
                  <a:lnTo>
                    <a:pt x="90329" y="24901"/>
                  </a:lnTo>
                  <a:lnTo>
                    <a:pt x="133893" y="6515"/>
                  </a:lnTo>
                  <a:lnTo>
                    <a:pt x="182371" y="0"/>
                  </a:lnTo>
                  <a:lnTo>
                    <a:pt x="6846316" y="0"/>
                  </a:lnTo>
                  <a:lnTo>
                    <a:pt x="6894794" y="6515"/>
                  </a:lnTo>
                  <a:lnTo>
                    <a:pt x="6938358" y="24901"/>
                  </a:lnTo>
                  <a:lnTo>
                    <a:pt x="6975268" y="53419"/>
                  </a:lnTo>
                  <a:lnTo>
                    <a:pt x="7003786" y="90329"/>
                  </a:lnTo>
                  <a:lnTo>
                    <a:pt x="7022172" y="133893"/>
                  </a:lnTo>
                  <a:lnTo>
                    <a:pt x="7028688" y="182372"/>
                  </a:lnTo>
                  <a:lnTo>
                    <a:pt x="7028688" y="911860"/>
                  </a:lnTo>
                  <a:lnTo>
                    <a:pt x="7022172" y="960338"/>
                  </a:lnTo>
                  <a:lnTo>
                    <a:pt x="7003786" y="1003902"/>
                  </a:lnTo>
                  <a:lnTo>
                    <a:pt x="6975268" y="1040812"/>
                  </a:lnTo>
                  <a:lnTo>
                    <a:pt x="6938358" y="1069330"/>
                  </a:lnTo>
                  <a:lnTo>
                    <a:pt x="6894794" y="1087716"/>
                  </a:lnTo>
                  <a:lnTo>
                    <a:pt x="6846316" y="1094231"/>
                  </a:lnTo>
                  <a:lnTo>
                    <a:pt x="182371" y="1094231"/>
                  </a:lnTo>
                  <a:lnTo>
                    <a:pt x="133893" y="1087716"/>
                  </a:lnTo>
                  <a:lnTo>
                    <a:pt x="90329" y="1069330"/>
                  </a:lnTo>
                  <a:lnTo>
                    <a:pt x="53419" y="1040812"/>
                  </a:lnTo>
                  <a:lnTo>
                    <a:pt x="24901" y="1003902"/>
                  </a:lnTo>
                  <a:lnTo>
                    <a:pt x="6515" y="960338"/>
                  </a:lnTo>
                  <a:lnTo>
                    <a:pt x="0" y="911860"/>
                  </a:lnTo>
                  <a:lnTo>
                    <a:pt x="0" y="182372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330" dirty="0"/>
              <a:t>НАПОМИНАНИЕ!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27304" y="2125979"/>
            <a:ext cx="11664950" cy="2776855"/>
            <a:chOff x="527304" y="2125979"/>
            <a:chExt cx="11664950" cy="27768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304" y="2232659"/>
              <a:ext cx="10677144" cy="26700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928" y="2125979"/>
              <a:ext cx="11625072" cy="27736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4840" y="2292095"/>
              <a:ext cx="10558780" cy="2551430"/>
            </a:xfrm>
            <a:custGeom>
              <a:avLst/>
              <a:gdLst/>
              <a:ahLst/>
              <a:cxnLst/>
              <a:rect l="l" t="t" r="r" b="b"/>
              <a:pathLst>
                <a:path w="10558780" h="2551429">
                  <a:moveTo>
                    <a:pt x="10558272" y="0"/>
                  </a:moveTo>
                  <a:lnTo>
                    <a:pt x="0" y="0"/>
                  </a:lnTo>
                  <a:lnTo>
                    <a:pt x="0" y="2551176"/>
                  </a:lnTo>
                  <a:lnTo>
                    <a:pt x="10558272" y="2551176"/>
                  </a:lnTo>
                  <a:lnTo>
                    <a:pt x="10558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4840" y="2292095"/>
              <a:ext cx="10558780" cy="2551430"/>
            </a:xfrm>
            <a:custGeom>
              <a:avLst/>
              <a:gdLst/>
              <a:ahLst/>
              <a:cxnLst/>
              <a:rect l="l" t="t" r="r" b="b"/>
              <a:pathLst>
                <a:path w="10558780" h="2551429">
                  <a:moveTo>
                    <a:pt x="0" y="2551176"/>
                  </a:moveTo>
                  <a:lnTo>
                    <a:pt x="10558272" y="2551176"/>
                  </a:lnTo>
                  <a:lnTo>
                    <a:pt x="10558272" y="0"/>
                  </a:lnTo>
                  <a:lnTo>
                    <a:pt x="0" y="0"/>
                  </a:lnTo>
                  <a:lnTo>
                    <a:pt x="0" y="2551176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6607" y="2939795"/>
              <a:ext cx="1709928" cy="7894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67144" y="2939795"/>
              <a:ext cx="5324856" cy="78943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59637" y="2253437"/>
            <a:ext cx="10103485" cy="23729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434"/>
              </a:spcBef>
            </a:pPr>
            <a:r>
              <a:rPr sz="2800" spc="10" dirty="0">
                <a:solidFill>
                  <a:srgbClr val="44536A"/>
                </a:solidFill>
                <a:latin typeface="Palatino Linotype"/>
                <a:cs typeface="Palatino Linotype"/>
              </a:rPr>
              <a:t>В</a:t>
            </a:r>
            <a:r>
              <a:rPr sz="2800" spc="-2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4536A"/>
                </a:solidFill>
                <a:latin typeface="Palatino Linotype"/>
                <a:cs typeface="Palatino Linotype"/>
              </a:rPr>
              <a:t>случае</a:t>
            </a:r>
            <a:r>
              <a:rPr sz="2800" spc="-1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u="heavy" spc="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Palatino Linotype"/>
                <a:cs typeface="Palatino Linotype"/>
              </a:rPr>
              <a:t>закрытия</a:t>
            </a:r>
            <a:r>
              <a:rPr sz="2800" spc="-2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155" dirty="0">
                <a:solidFill>
                  <a:srgbClr val="44536A"/>
                </a:solidFill>
                <a:latin typeface="Palatino Linotype"/>
                <a:cs typeface="Palatino Linotype"/>
              </a:rPr>
              <a:t>в</a:t>
            </a:r>
            <a:r>
              <a:rPr sz="2800" spc="-2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30" dirty="0">
                <a:solidFill>
                  <a:srgbClr val="44536A"/>
                </a:solidFill>
                <a:latin typeface="Palatino Linotype"/>
                <a:cs typeface="Palatino Linotype"/>
              </a:rPr>
              <a:t>отчетном</a:t>
            </a:r>
            <a:r>
              <a:rPr sz="2800" spc="-1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-20" dirty="0">
                <a:solidFill>
                  <a:srgbClr val="44536A"/>
                </a:solidFill>
                <a:latin typeface="Palatino Linotype"/>
                <a:cs typeface="Palatino Linotype"/>
              </a:rPr>
              <a:t>периоде</a:t>
            </a:r>
            <a:r>
              <a:rPr sz="2800" spc="-6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30" dirty="0">
                <a:solidFill>
                  <a:srgbClr val="44536A"/>
                </a:solidFill>
                <a:latin typeface="Palatino Linotype"/>
                <a:cs typeface="Palatino Linotype"/>
              </a:rPr>
              <a:t>депозитных</a:t>
            </a:r>
            <a:r>
              <a:rPr sz="2800" spc="-2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55" dirty="0">
                <a:solidFill>
                  <a:srgbClr val="44536A"/>
                </a:solidFill>
                <a:latin typeface="Palatino Linotype"/>
                <a:cs typeface="Palatino Linotype"/>
              </a:rPr>
              <a:t>счетов</a:t>
            </a:r>
            <a:r>
              <a:rPr sz="2800" spc="-13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350" dirty="0">
                <a:solidFill>
                  <a:srgbClr val="44536A"/>
                </a:solidFill>
                <a:latin typeface="Palatino Linotype"/>
                <a:cs typeface="Palatino Linotype"/>
              </a:rPr>
              <a:t>– </a:t>
            </a:r>
            <a:r>
              <a:rPr sz="2800" spc="-68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70" dirty="0">
                <a:solidFill>
                  <a:srgbClr val="44536A"/>
                </a:solidFill>
                <a:latin typeface="Palatino Linotype"/>
                <a:cs typeface="Palatino Linotype"/>
              </a:rPr>
              <a:t>не </a:t>
            </a:r>
            <a:r>
              <a:rPr sz="2800" spc="5" dirty="0">
                <a:solidFill>
                  <a:srgbClr val="44536A"/>
                </a:solidFill>
                <a:latin typeface="Palatino Linotype"/>
                <a:cs typeface="Palatino Linotype"/>
              </a:rPr>
              <a:t>забудьте </a:t>
            </a:r>
            <a:r>
              <a:rPr sz="2800" spc="10" dirty="0">
                <a:solidFill>
                  <a:srgbClr val="44536A"/>
                </a:solidFill>
                <a:latin typeface="Palatino Linotype"/>
                <a:cs typeface="Palatino Linotype"/>
              </a:rPr>
              <a:t>отразить </a:t>
            </a:r>
            <a:r>
              <a:rPr sz="2800" spc="-75" dirty="0">
                <a:solidFill>
                  <a:srgbClr val="44536A"/>
                </a:solidFill>
                <a:latin typeface="Palatino Linotype"/>
                <a:cs typeface="Palatino Linotype"/>
              </a:rPr>
              <a:t>общую </a:t>
            </a:r>
            <a:r>
              <a:rPr sz="2800" spc="-15" dirty="0">
                <a:solidFill>
                  <a:srgbClr val="44536A"/>
                </a:solidFill>
                <a:latin typeface="Palatino Linotype"/>
                <a:cs typeface="Palatino Linotype"/>
              </a:rPr>
              <a:t>сумму </a:t>
            </a:r>
            <a:r>
              <a:rPr sz="2800" spc="25" dirty="0">
                <a:solidFill>
                  <a:srgbClr val="44536A"/>
                </a:solidFill>
                <a:latin typeface="Palatino Linotype"/>
                <a:cs typeface="Palatino Linotype"/>
              </a:rPr>
              <a:t>доходов, </a:t>
            </a:r>
            <a:r>
              <a:rPr sz="2800" spc="40" dirty="0">
                <a:solidFill>
                  <a:srgbClr val="44536A"/>
                </a:solidFill>
                <a:latin typeface="Palatino Linotype"/>
                <a:cs typeface="Palatino Linotype"/>
              </a:rPr>
              <a:t>выплаченных </a:t>
            </a:r>
            <a:r>
              <a:rPr sz="2800" spc="155" dirty="0">
                <a:solidFill>
                  <a:srgbClr val="44536A"/>
                </a:solidFill>
                <a:latin typeface="Palatino Linotype"/>
                <a:cs typeface="Palatino Linotype"/>
              </a:rPr>
              <a:t>в </a:t>
            </a:r>
            <a:r>
              <a:rPr sz="2800" spc="-68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30" dirty="0">
                <a:solidFill>
                  <a:srgbClr val="44536A"/>
                </a:solidFill>
                <a:latin typeface="Palatino Linotype"/>
                <a:cs typeface="Palatino Linotype"/>
              </a:rPr>
              <a:t>отчетном</a:t>
            </a:r>
            <a:r>
              <a:rPr sz="2800" spc="-3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-20" dirty="0">
                <a:solidFill>
                  <a:srgbClr val="44536A"/>
                </a:solidFill>
                <a:latin typeface="Palatino Linotype"/>
                <a:cs typeface="Palatino Linotype"/>
              </a:rPr>
              <a:t>периоде</a:t>
            </a:r>
            <a:r>
              <a:rPr sz="2800" spc="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b="1" spc="90" dirty="0">
                <a:solidFill>
                  <a:srgbClr val="44536A"/>
                </a:solidFill>
                <a:latin typeface="Times New Roman"/>
                <a:cs typeface="Times New Roman"/>
              </a:rPr>
              <a:t>в</a:t>
            </a:r>
            <a:r>
              <a:rPr sz="2800" b="1" spc="5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220" dirty="0">
                <a:solidFill>
                  <a:srgbClr val="44536A"/>
                </a:solidFill>
                <a:latin typeface="Times New Roman"/>
                <a:cs typeface="Times New Roman"/>
              </a:rPr>
              <a:t>виде</a:t>
            </a:r>
            <a:r>
              <a:rPr sz="2800" b="1" spc="4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200" dirty="0">
                <a:solidFill>
                  <a:srgbClr val="44536A"/>
                </a:solidFill>
                <a:latin typeface="Times New Roman"/>
                <a:cs typeface="Times New Roman"/>
              </a:rPr>
              <a:t>процентов,</a:t>
            </a:r>
            <a:endParaRPr sz="2800">
              <a:latin typeface="Times New Roman"/>
              <a:cs typeface="Times New Roman"/>
            </a:endParaRPr>
          </a:p>
          <a:p>
            <a:pPr marR="5715" algn="ctr">
              <a:lnSpc>
                <a:spcPts val="2855"/>
              </a:lnSpc>
            </a:pPr>
            <a:r>
              <a:rPr sz="2800" spc="155" dirty="0">
                <a:solidFill>
                  <a:srgbClr val="44536A"/>
                </a:solidFill>
                <a:latin typeface="Palatino Linotype"/>
                <a:cs typeface="Palatino Linotype"/>
              </a:rPr>
              <a:t>в</a:t>
            </a:r>
            <a:r>
              <a:rPr sz="2800" spc="-3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5" dirty="0">
                <a:solidFill>
                  <a:srgbClr val="44536A"/>
                </a:solidFill>
                <a:latin typeface="Palatino Linotype"/>
                <a:cs typeface="Palatino Linotype"/>
              </a:rPr>
              <a:t>разделе</a:t>
            </a:r>
            <a:r>
              <a:rPr sz="2800" spc="-2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90" dirty="0">
                <a:solidFill>
                  <a:srgbClr val="44536A"/>
                </a:solidFill>
                <a:latin typeface="Palatino Linotype"/>
                <a:cs typeface="Palatino Linotype"/>
              </a:rPr>
              <a:t>1</a:t>
            </a:r>
            <a:r>
              <a:rPr sz="2800" spc="-2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dirty="0">
                <a:solidFill>
                  <a:srgbClr val="44536A"/>
                </a:solidFill>
                <a:latin typeface="Palatino Linotype"/>
                <a:cs typeface="Palatino Linotype"/>
              </a:rPr>
              <a:t>«Сведения</a:t>
            </a:r>
            <a:r>
              <a:rPr sz="2800" spc="-20" dirty="0">
                <a:solidFill>
                  <a:srgbClr val="44536A"/>
                </a:solidFill>
                <a:latin typeface="Palatino Linotype"/>
                <a:cs typeface="Palatino Linotype"/>
              </a:rPr>
              <a:t> о</a:t>
            </a:r>
            <a:r>
              <a:rPr sz="2800" spc="-75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4536A"/>
                </a:solidFill>
                <a:latin typeface="Palatino Linotype"/>
                <a:cs typeface="Palatino Linotype"/>
              </a:rPr>
              <a:t>доходе»</a:t>
            </a:r>
            <a:r>
              <a:rPr sz="2800" spc="-1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155" dirty="0">
                <a:solidFill>
                  <a:srgbClr val="44536A"/>
                </a:solidFill>
                <a:latin typeface="Palatino Linotype"/>
                <a:cs typeface="Palatino Linotype"/>
              </a:rPr>
              <a:t>в</a:t>
            </a:r>
            <a:r>
              <a:rPr sz="2800" spc="-30" dirty="0">
                <a:solidFill>
                  <a:srgbClr val="44536A"/>
                </a:solidFill>
                <a:latin typeface="Palatino Linotype"/>
                <a:cs typeface="Palatino Linotype"/>
              </a:rPr>
              <a:t> </a:t>
            </a:r>
            <a:r>
              <a:rPr sz="2800" spc="-15" dirty="0">
                <a:solidFill>
                  <a:srgbClr val="44536A"/>
                </a:solidFill>
                <a:latin typeface="Palatino Linotype"/>
                <a:cs typeface="Palatino Linotype"/>
              </a:rPr>
              <a:t>графе</a:t>
            </a:r>
            <a:endParaRPr sz="2800">
              <a:latin typeface="Palatino Linotype"/>
              <a:cs typeface="Palatino Linotype"/>
            </a:endParaRPr>
          </a:p>
          <a:p>
            <a:pPr marL="838200" marR="845819" algn="ctr">
              <a:lnSpc>
                <a:spcPts val="3020"/>
              </a:lnSpc>
              <a:spcBef>
                <a:spcPts val="215"/>
              </a:spcBef>
            </a:pPr>
            <a:r>
              <a:rPr sz="2800" b="1" spc="140" dirty="0">
                <a:solidFill>
                  <a:srgbClr val="44536A"/>
                </a:solidFill>
                <a:latin typeface="Times New Roman"/>
                <a:cs typeface="Times New Roman"/>
              </a:rPr>
              <a:t>«Доход</a:t>
            </a:r>
            <a:r>
              <a:rPr sz="2800" b="1" spc="6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185" dirty="0">
                <a:solidFill>
                  <a:srgbClr val="44536A"/>
                </a:solidFill>
                <a:latin typeface="Times New Roman"/>
                <a:cs typeface="Times New Roman"/>
              </a:rPr>
              <a:t>от</a:t>
            </a:r>
            <a:r>
              <a:rPr sz="2800" b="1" spc="2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145" dirty="0">
                <a:solidFill>
                  <a:srgbClr val="44536A"/>
                </a:solidFill>
                <a:latin typeface="Times New Roman"/>
                <a:cs typeface="Times New Roman"/>
              </a:rPr>
              <a:t>вкладов</a:t>
            </a:r>
            <a:r>
              <a:rPr sz="2800" b="1" spc="5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90" dirty="0">
                <a:solidFill>
                  <a:srgbClr val="44536A"/>
                </a:solidFill>
                <a:latin typeface="Times New Roman"/>
                <a:cs typeface="Times New Roman"/>
              </a:rPr>
              <a:t>в</a:t>
            </a:r>
            <a:r>
              <a:rPr sz="2800" b="1" spc="4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165" dirty="0">
                <a:solidFill>
                  <a:srgbClr val="44536A"/>
                </a:solidFill>
                <a:latin typeface="Times New Roman"/>
                <a:cs typeface="Times New Roman"/>
              </a:rPr>
              <a:t>банках</a:t>
            </a:r>
            <a:r>
              <a:rPr sz="2800" b="1" spc="5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254" dirty="0">
                <a:solidFill>
                  <a:srgbClr val="44536A"/>
                </a:solidFill>
                <a:latin typeface="Times New Roman"/>
                <a:cs typeface="Times New Roman"/>
              </a:rPr>
              <a:t>и</a:t>
            </a:r>
            <a:r>
              <a:rPr sz="2800" b="1" spc="4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200" dirty="0">
                <a:solidFill>
                  <a:srgbClr val="44536A"/>
                </a:solidFill>
                <a:latin typeface="Times New Roman"/>
                <a:cs typeface="Times New Roman"/>
              </a:rPr>
              <a:t>иных</a:t>
            </a:r>
            <a:r>
              <a:rPr sz="2800" b="1" spc="5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175" dirty="0">
                <a:solidFill>
                  <a:srgbClr val="44536A"/>
                </a:solidFill>
                <a:latin typeface="Times New Roman"/>
                <a:cs typeface="Times New Roman"/>
              </a:rPr>
              <a:t>кредитных </a:t>
            </a:r>
            <a:r>
              <a:rPr sz="2800" b="1" spc="-68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2800" b="1" spc="175" dirty="0">
                <a:solidFill>
                  <a:srgbClr val="44536A"/>
                </a:solidFill>
                <a:latin typeface="Times New Roman"/>
                <a:cs typeface="Times New Roman"/>
              </a:rPr>
              <a:t>организациях»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731" y="112776"/>
            <a:ext cx="1335024" cy="1778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99476" y="3756659"/>
            <a:ext cx="3531235" cy="273050"/>
            <a:chOff x="7999476" y="3756659"/>
            <a:chExt cx="3531235" cy="273050"/>
          </a:xfrm>
        </p:grpSpPr>
        <p:sp>
          <p:nvSpPr>
            <p:cNvPr id="3" name="object 3"/>
            <p:cNvSpPr/>
            <p:nvPr/>
          </p:nvSpPr>
          <p:spPr>
            <a:xfrm>
              <a:off x="8005572" y="3762755"/>
              <a:ext cx="3519170" cy="260985"/>
            </a:xfrm>
            <a:custGeom>
              <a:avLst/>
              <a:gdLst/>
              <a:ahLst/>
              <a:cxnLst/>
              <a:rect l="l" t="t" r="r" b="b"/>
              <a:pathLst>
                <a:path w="3519170" h="260985">
                  <a:moveTo>
                    <a:pt x="3518916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0" y="260604"/>
                  </a:lnTo>
                  <a:lnTo>
                    <a:pt x="3518916" y="260604"/>
                  </a:lnTo>
                  <a:lnTo>
                    <a:pt x="3518916" y="16764"/>
                  </a:lnTo>
                  <a:lnTo>
                    <a:pt x="35189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05572" y="3762755"/>
              <a:ext cx="3519170" cy="260985"/>
            </a:xfrm>
            <a:custGeom>
              <a:avLst/>
              <a:gdLst/>
              <a:ahLst/>
              <a:cxnLst/>
              <a:rect l="l" t="t" r="r" b="b"/>
              <a:pathLst>
                <a:path w="3519170" h="260985">
                  <a:moveTo>
                    <a:pt x="0" y="260604"/>
                  </a:moveTo>
                  <a:lnTo>
                    <a:pt x="3518916" y="260604"/>
                  </a:lnTo>
                  <a:lnTo>
                    <a:pt x="3518916" y="0"/>
                  </a:lnTo>
                  <a:lnTo>
                    <a:pt x="0" y="0"/>
                  </a:lnTo>
                  <a:lnTo>
                    <a:pt x="0" y="26060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31850" y="16509"/>
            <a:ext cx="10699115" cy="1355725"/>
            <a:chOff x="831850" y="16509"/>
            <a:chExt cx="10699115" cy="1355725"/>
          </a:xfrm>
        </p:grpSpPr>
        <p:sp>
          <p:nvSpPr>
            <p:cNvPr id="6" name="object 6"/>
            <p:cNvSpPr/>
            <p:nvPr/>
          </p:nvSpPr>
          <p:spPr>
            <a:xfrm>
              <a:off x="838200" y="22859"/>
              <a:ext cx="10686415" cy="1343025"/>
            </a:xfrm>
            <a:custGeom>
              <a:avLst/>
              <a:gdLst/>
              <a:ahLst/>
              <a:cxnLst/>
              <a:rect l="l" t="t" r="r" b="b"/>
              <a:pathLst>
                <a:path w="10686415" h="1343025">
                  <a:moveTo>
                    <a:pt x="10462514" y="0"/>
                  </a:moveTo>
                  <a:lnTo>
                    <a:pt x="223774" y="0"/>
                  </a:lnTo>
                  <a:lnTo>
                    <a:pt x="178676" y="4546"/>
                  </a:lnTo>
                  <a:lnTo>
                    <a:pt x="136672" y="17587"/>
                  </a:lnTo>
                  <a:lnTo>
                    <a:pt x="98661" y="38221"/>
                  </a:lnTo>
                  <a:lnTo>
                    <a:pt x="65543" y="65547"/>
                  </a:lnTo>
                  <a:lnTo>
                    <a:pt x="38217" y="98666"/>
                  </a:lnTo>
                  <a:lnTo>
                    <a:pt x="17585" y="136677"/>
                  </a:lnTo>
                  <a:lnTo>
                    <a:pt x="4546" y="178680"/>
                  </a:lnTo>
                  <a:lnTo>
                    <a:pt x="0" y="223774"/>
                  </a:lnTo>
                  <a:lnTo>
                    <a:pt x="0" y="1118870"/>
                  </a:lnTo>
                  <a:lnTo>
                    <a:pt x="4546" y="1163963"/>
                  </a:lnTo>
                  <a:lnTo>
                    <a:pt x="17585" y="1205966"/>
                  </a:lnTo>
                  <a:lnTo>
                    <a:pt x="38217" y="1243977"/>
                  </a:lnTo>
                  <a:lnTo>
                    <a:pt x="65543" y="1277096"/>
                  </a:lnTo>
                  <a:lnTo>
                    <a:pt x="98661" y="1304422"/>
                  </a:lnTo>
                  <a:lnTo>
                    <a:pt x="136672" y="1325056"/>
                  </a:lnTo>
                  <a:lnTo>
                    <a:pt x="178676" y="1338097"/>
                  </a:lnTo>
                  <a:lnTo>
                    <a:pt x="223774" y="1342644"/>
                  </a:lnTo>
                  <a:lnTo>
                    <a:pt x="10462514" y="1342644"/>
                  </a:lnTo>
                  <a:lnTo>
                    <a:pt x="10507607" y="1338097"/>
                  </a:lnTo>
                  <a:lnTo>
                    <a:pt x="10549610" y="1325056"/>
                  </a:lnTo>
                  <a:lnTo>
                    <a:pt x="10587621" y="1304422"/>
                  </a:lnTo>
                  <a:lnTo>
                    <a:pt x="10620740" y="1277096"/>
                  </a:lnTo>
                  <a:lnTo>
                    <a:pt x="10648066" y="1243977"/>
                  </a:lnTo>
                  <a:lnTo>
                    <a:pt x="10668700" y="1205966"/>
                  </a:lnTo>
                  <a:lnTo>
                    <a:pt x="10681741" y="1163963"/>
                  </a:lnTo>
                  <a:lnTo>
                    <a:pt x="10686288" y="1118870"/>
                  </a:lnTo>
                  <a:lnTo>
                    <a:pt x="10686288" y="223774"/>
                  </a:lnTo>
                  <a:lnTo>
                    <a:pt x="10681741" y="178680"/>
                  </a:lnTo>
                  <a:lnTo>
                    <a:pt x="10668700" y="136677"/>
                  </a:lnTo>
                  <a:lnTo>
                    <a:pt x="10648066" y="98666"/>
                  </a:lnTo>
                  <a:lnTo>
                    <a:pt x="10620740" y="65547"/>
                  </a:lnTo>
                  <a:lnTo>
                    <a:pt x="10587621" y="38221"/>
                  </a:lnTo>
                  <a:lnTo>
                    <a:pt x="10549610" y="17587"/>
                  </a:lnTo>
                  <a:lnTo>
                    <a:pt x="10507607" y="4546"/>
                  </a:lnTo>
                  <a:lnTo>
                    <a:pt x="1046251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" y="22859"/>
              <a:ext cx="10686415" cy="1343025"/>
            </a:xfrm>
            <a:custGeom>
              <a:avLst/>
              <a:gdLst/>
              <a:ahLst/>
              <a:cxnLst/>
              <a:rect l="l" t="t" r="r" b="b"/>
              <a:pathLst>
                <a:path w="10686415" h="1343025">
                  <a:moveTo>
                    <a:pt x="0" y="223774"/>
                  </a:moveTo>
                  <a:lnTo>
                    <a:pt x="4546" y="178680"/>
                  </a:lnTo>
                  <a:lnTo>
                    <a:pt x="17585" y="136677"/>
                  </a:lnTo>
                  <a:lnTo>
                    <a:pt x="38217" y="98666"/>
                  </a:lnTo>
                  <a:lnTo>
                    <a:pt x="65543" y="65547"/>
                  </a:lnTo>
                  <a:lnTo>
                    <a:pt x="98661" y="38221"/>
                  </a:lnTo>
                  <a:lnTo>
                    <a:pt x="136672" y="17587"/>
                  </a:lnTo>
                  <a:lnTo>
                    <a:pt x="178676" y="4546"/>
                  </a:lnTo>
                  <a:lnTo>
                    <a:pt x="223774" y="0"/>
                  </a:lnTo>
                  <a:lnTo>
                    <a:pt x="10462514" y="0"/>
                  </a:lnTo>
                  <a:lnTo>
                    <a:pt x="10507607" y="4546"/>
                  </a:lnTo>
                  <a:lnTo>
                    <a:pt x="10549610" y="17587"/>
                  </a:lnTo>
                  <a:lnTo>
                    <a:pt x="10587621" y="38221"/>
                  </a:lnTo>
                  <a:lnTo>
                    <a:pt x="10620740" y="65547"/>
                  </a:lnTo>
                  <a:lnTo>
                    <a:pt x="10648066" y="98666"/>
                  </a:lnTo>
                  <a:lnTo>
                    <a:pt x="10668700" y="136677"/>
                  </a:lnTo>
                  <a:lnTo>
                    <a:pt x="10681741" y="178680"/>
                  </a:lnTo>
                  <a:lnTo>
                    <a:pt x="10686288" y="223774"/>
                  </a:lnTo>
                  <a:lnTo>
                    <a:pt x="10686288" y="1118870"/>
                  </a:lnTo>
                  <a:lnTo>
                    <a:pt x="10681741" y="1163963"/>
                  </a:lnTo>
                  <a:lnTo>
                    <a:pt x="10668700" y="1205966"/>
                  </a:lnTo>
                  <a:lnTo>
                    <a:pt x="10648066" y="1243977"/>
                  </a:lnTo>
                  <a:lnTo>
                    <a:pt x="10620740" y="1277096"/>
                  </a:lnTo>
                  <a:lnTo>
                    <a:pt x="10587621" y="1304422"/>
                  </a:lnTo>
                  <a:lnTo>
                    <a:pt x="10549610" y="1325056"/>
                  </a:lnTo>
                  <a:lnTo>
                    <a:pt x="10507607" y="1338097"/>
                  </a:lnTo>
                  <a:lnTo>
                    <a:pt x="10462514" y="1342644"/>
                  </a:lnTo>
                  <a:lnTo>
                    <a:pt x="223774" y="1342644"/>
                  </a:lnTo>
                  <a:lnTo>
                    <a:pt x="178676" y="1338097"/>
                  </a:lnTo>
                  <a:lnTo>
                    <a:pt x="136672" y="1325056"/>
                  </a:lnTo>
                  <a:lnTo>
                    <a:pt x="98661" y="1304422"/>
                  </a:lnTo>
                  <a:lnTo>
                    <a:pt x="65543" y="1277096"/>
                  </a:lnTo>
                  <a:lnTo>
                    <a:pt x="38217" y="1243977"/>
                  </a:lnTo>
                  <a:lnTo>
                    <a:pt x="17585" y="1205966"/>
                  </a:lnTo>
                  <a:lnTo>
                    <a:pt x="4546" y="1163963"/>
                  </a:lnTo>
                  <a:lnTo>
                    <a:pt x="0" y="1118870"/>
                  </a:lnTo>
                  <a:lnTo>
                    <a:pt x="0" y="22377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1427" y="13207"/>
            <a:ext cx="1017079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408679" marR="5080" indent="-3396615">
              <a:lnSpc>
                <a:spcPts val="4320"/>
              </a:lnSpc>
              <a:spcBef>
                <a:spcPts val="640"/>
              </a:spcBef>
            </a:pPr>
            <a:r>
              <a:rPr sz="4000" spc="-90" dirty="0"/>
              <a:t>«Как</a:t>
            </a:r>
            <a:r>
              <a:rPr sz="4000" spc="-30" dirty="0"/>
              <a:t> </a:t>
            </a:r>
            <a:r>
              <a:rPr sz="4000" dirty="0"/>
              <a:t>работать</a:t>
            </a:r>
            <a:r>
              <a:rPr sz="4000" spc="-55" dirty="0"/>
              <a:t> </a:t>
            </a:r>
            <a:r>
              <a:rPr sz="4000" spc="85" dirty="0"/>
              <a:t>с</a:t>
            </a:r>
            <a:r>
              <a:rPr sz="4000" spc="-45" dirty="0"/>
              <a:t> </a:t>
            </a:r>
            <a:r>
              <a:rPr sz="4000" spc="-5" dirty="0"/>
              <a:t>полученными</a:t>
            </a:r>
            <a:r>
              <a:rPr sz="4000" spc="40" dirty="0"/>
              <a:t> сведениями </a:t>
            </a:r>
            <a:r>
              <a:rPr sz="4000" spc="-985" dirty="0"/>
              <a:t> </a:t>
            </a:r>
            <a:r>
              <a:rPr sz="4000" spc="-175" dirty="0"/>
              <a:t>ФНС</a:t>
            </a:r>
            <a:r>
              <a:rPr sz="4000" spc="-30" dirty="0"/>
              <a:t> </a:t>
            </a:r>
            <a:r>
              <a:rPr sz="4000" spc="-35" dirty="0"/>
              <a:t>России?»</a:t>
            </a:r>
            <a:endParaRPr sz="4000"/>
          </a:p>
        </p:txBody>
      </p:sp>
      <p:grpSp>
        <p:nvGrpSpPr>
          <p:cNvPr id="9" name="object 9"/>
          <p:cNvGrpSpPr/>
          <p:nvPr/>
        </p:nvGrpSpPr>
        <p:grpSpPr>
          <a:xfrm>
            <a:off x="379475" y="1304544"/>
            <a:ext cx="11402695" cy="2505710"/>
            <a:chOff x="379475" y="1304544"/>
            <a:chExt cx="11402695" cy="250571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203" y="1421892"/>
              <a:ext cx="11158728" cy="23881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475" y="1304544"/>
              <a:ext cx="11402568" cy="24643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6071" y="1453896"/>
              <a:ext cx="11040110" cy="2269490"/>
            </a:xfrm>
            <a:custGeom>
              <a:avLst/>
              <a:gdLst/>
              <a:ahLst/>
              <a:cxnLst/>
              <a:rect l="l" t="t" r="r" b="b"/>
              <a:pathLst>
                <a:path w="11040110" h="2269490">
                  <a:moveTo>
                    <a:pt x="11039856" y="0"/>
                  </a:moveTo>
                  <a:lnTo>
                    <a:pt x="0" y="0"/>
                  </a:lnTo>
                  <a:lnTo>
                    <a:pt x="0" y="2269235"/>
                  </a:lnTo>
                  <a:lnTo>
                    <a:pt x="11039856" y="2269235"/>
                  </a:lnTo>
                  <a:lnTo>
                    <a:pt x="11039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6071" y="1453896"/>
              <a:ext cx="11040110" cy="2269490"/>
            </a:xfrm>
            <a:custGeom>
              <a:avLst/>
              <a:gdLst/>
              <a:ahLst/>
              <a:cxnLst/>
              <a:rect l="l" t="t" r="r" b="b"/>
              <a:pathLst>
                <a:path w="11040110" h="2269490">
                  <a:moveTo>
                    <a:pt x="0" y="2269235"/>
                  </a:moveTo>
                  <a:lnTo>
                    <a:pt x="11039856" y="2269235"/>
                  </a:lnTo>
                  <a:lnTo>
                    <a:pt x="11039856" y="0"/>
                  </a:lnTo>
                  <a:lnTo>
                    <a:pt x="0" y="0"/>
                  </a:lnTo>
                  <a:lnTo>
                    <a:pt x="0" y="2269235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8052" y="2034540"/>
              <a:ext cx="1563624" cy="6797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34244" y="2034540"/>
              <a:ext cx="1423416" cy="6797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723" y="2327147"/>
              <a:ext cx="2900172" cy="6797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3908" y="2327147"/>
              <a:ext cx="1840992" cy="6797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9911" y="2327147"/>
              <a:ext cx="760476" cy="6797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5399" y="2327147"/>
              <a:ext cx="583691" cy="6797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83708" y="2327147"/>
              <a:ext cx="1309115" cy="679703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 algn="just">
              <a:lnSpc>
                <a:spcPts val="2310"/>
              </a:lnSpc>
              <a:spcBef>
                <a:spcPts val="650"/>
              </a:spcBef>
              <a:buAutoNum type="arabicParenR"/>
              <a:tabLst>
                <a:tab pos="386080" algn="l"/>
              </a:tabLst>
            </a:pPr>
            <a:r>
              <a:rPr spc="-5" dirty="0"/>
              <a:t>необходимо </a:t>
            </a:r>
            <a:r>
              <a:rPr dirty="0"/>
              <a:t>обратиться </a:t>
            </a:r>
            <a:r>
              <a:rPr spc="55" dirty="0"/>
              <a:t>во </a:t>
            </a:r>
            <a:r>
              <a:rPr spc="60" dirty="0"/>
              <a:t>все </a:t>
            </a:r>
            <a:r>
              <a:rPr spc="15" dirty="0"/>
              <a:t>банки, </a:t>
            </a:r>
            <a:r>
              <a:rPr spc="135" dirty="0"/>
              <a:t>в </a:t>
            </a:r>
            <a:r>
              <a:rPr dirty="0"/>
              <a:t>которых </a:t>
            </a:r>
            <a:r>
              <a:rPr spc="-45" dirty="0"/>
              <a:t>по </a:t>
            </a:r>
            <a:r>
              <a:rPr spc="-30" dirty="0"/>
              <a:t>информации </a:t>
            </a:r>
            <a:r>
              <a:rPr spc="-100" dirty="0"/>
              <a:t>ФНС </a:t>
            </a:r>
            <a:r>
              <a:rPr spc="-55" dirty="0"/>
              <a:t>у </a:t>
            </a:r>
            <a:r>
              <a:rPr spc="-50" dirty="0"/>
              <a:t> </a:t>
            </a:r>
            <a:r>
              <a:rPr spc="25" dirty="0"/>
              <a:t>Вас</a:t>
            </a:r>
            <a:r>
              <a:rPr spc="-20" dirty="0"/>
              <a:t> </a:t>
            </a:r>
            <a:r>
              <a:rPr spc="-50" dirty="0"/>
              <a:t>и</a:t>
            </a:r>
            <a:r>
              <a:rPr spc="-20" dirty="0"/>
              <a:t> </a:t>
            </a:r>
            <a:r>
              <a:rPr spc="-15" dirty="0"/>
              <a:t>супруга(и)</a:t>
            </a:r>
            <a:r>
              <a:rPr dirty="0"/>
              <a:t> </a:t>
            </a:r>
            <a:r>
              <a:rPr spc="15" dirty="0"/>
              <a:t>открыты</a:t>
            </a:r>
            <a:r>
              <a:rPr spc="-15" dirty="0"/>
              <a:t> </a:t>
            </a:r>
            <a:r>
              <a:rPr spc="65" dirty="0"/>
              <a:t>счета;</a:t>
            </a:r>
          </a:p>
          <a:p>
            <a:pPr marL="12700" marR="5080" algn="just">
              <a:lnSpc>
                <a:spcPct val="80000"/>
              </a:lnSpc>
              <a:spcBef>
                <a:spcPts val="1010"/>
              </a:spcBef>
              <a:buAutoNum type="arabicParenR"/>
              <a:tabLst>
                <a:tab pos="659130" algn="l"/>
              </a:tabLst>
            </a:pPr>
            <a:r>
              <a:rPr spc="5" dirty="0"/>
              <a:t>запросить</a:t>
            </a:r>
            <a:r>
              <a:rPr spc="10" dirty="0"/>
              <a:t> </a:t>
            </a:r>
            <a:r>
              <a:rPr spc="135" dirty="0"/>
              <a:t>в</a:t>
            </a:r>
            <a:r>
              <a:rPr spc="140" dirty="0"/>
              <a:t> </a:t>
            </a:r>
            <a:r>
              <a:rPr spc="25" dirty="0"/>
              <a:t>банках</a:t>
            </a:r>
            <a:r>
              <a:rPr spc="30" dirty="0"/>
              <a:t> </a:t>
            </a:r>
            <a:r>
              <a:rPr spc="40" dirty="0"/>
              <a:t>всю</a:t>
            </a:r>
            <a:r>
              <a:rPr spc="45" dirty="0"/>
              <a:t> </a:t>
            </a:r>
            <a:r>
              <a:rPr spc="-35" dirty="0"/>
              <a:t>информацию</a:t>
            </a:r>
            <a:r>
              <a:rPr spc="-30" dirty="0"/>
              <a:t> </a:t>
            </a:r>
            <a:r>
              <a:rPr spc="-45" dirty="0"/>
              <a:t>по</a:t>
            </a:r>
            <a:r>
              <a:rPr spc="-40" dirty="0"/>
              <a:t> </a:t>
            </a:r>
            <a:r>
              <a:rPr b="1" spc="155" dirty="0">
                <a:latin typeface="Times New Roman"/>
                <a:cs typeface="Times New Roman"/>
              </a:rPr>
              <a:t>Единой</a:t>
            </a:r>
            <a:r>
              <a:rPr b="1" spc="160" dirty="0">
                <a:latin typeface="Times New Roman"/>
                <a:cs typeface="Times New Roman"/>
              </a:rPr>
              <a:t> </a:t>
            </a:r>
            <a:r>
              <a:rPr b="1" spc="220" dirty="0">
                <a:latin typeface="Times New Roman"/>
                <a:cs typeface="Times New Roman"/>
              </a:rPr>
              <a:t>форме </a:t>
            </a:r>
            <a:r>
              <a:rPr b="1" spc="225" dirty="0">
                <a:latin typeface="Times New Roman"/>
                <a:cs typeface="Times New Roman"/>
              </a:rPr>
              <a:t> </a:t>
            </a:r>
            <a:r>
              <a:rPr b="1" spc="155" dirty="0">
                <a:latin typeface="Times New Roman"/>
                <a:cs typeface="Times New Roman"/>
              </a:rPr>
              <a:t>предоставления </a:t>
            </a:r>
            <a:r>
              <a:rPr b="1" spc="180" dirty="0">
                <a:latin typeface="Times New Roman"/>
                <a:cs typeface="Times New Roman"/>
              </a:rPr>
              <a:t>сведений </a:t>
            </a:r>
            <a:r>
              <a:rPr b="1" spc="220" dirty="0">
                <a:latin typeface="Times New Roman"/>
                <a:cs typeface="Times New Roman"/>
              </a:rPr>
              <a:t>из </a:t>
            </a:r>
            <a:r>
              <a:rPr b="1" spc="140" dirty="0">
                <a:latin typeface="Times New Roman"/>
                <a:cs typeface="Times New Roman"/>
              </a:rPr>
              <a:t>банков </a:t>
            </a:r>
            <a:r>
              <a:rPr spc="5" dirty="0"/>
              <a:t>(Указание </a:t>
            </a:r>
            <a:r>
              <a:rPr spc="20" dirty="0"/>
              <a:t>Банка </a:t>
            </a:r>
            <a:r>
              <a:rPr spc="-25" dirty="0"/>
              <a:t>России </a:t>
            </a:r>
            <a:r>
              <a:rPr dirty="0"/>
              <a:t>от </a:t>
            </a:r>
            <a:r>
              <a:rPr spc="75" dirty="0"/>
              <a:t>27 </a:t>
            </a:r>
            <a:r>
              <a:rPr spc="-5" dirty="0"/>
              <a:t>мая </a:t>
            </a:r>
            <a:r>
              <a:rPr dirty="0"/>
              <a:t> </a:t>
            </a:r>
            <a:r>
              <a:rPr spc="80" dirty="0"/>
              <a:t>2021</a:t>
            </a:r>
            <a:r>
              <a:rPr spc="-50" dirty="0"/>
              <a:t> </a:t>
            </a:r>
            <a:r>
              <a:rPr spc="15" dirty="0"/>
              <a:t>года</a:t>
            </a:r>
            <a:r>
              <a:rPr spc="-20" dirty="0"/>
              <a:t> </a:t>
            </a:r>
            <a:r>
              <a:rPr spc="45" dirty="0"/>
              <a:t>№</a:t>
            </a:r>
            <a:r>
              <a:rPr spc="-20" dirty="0"/>
              <a:t> </a:t>
            </a:r>
            <a:r>
              <a:rPr spc="70" dirty="0"/>
              <a:t>5798-У);</a:t>
            </a:r>
          </a:p>
          <a:p>
            <a:pPr marL="353695" indent="-341630" algn="just">
              <a:lnSpc>
                <a:spcPct val="100000"/>
              </a:lnSpc>
              <a:spcBef>
                <a:spcPts val="434"/>
              </a:spcBef>
              <a:buAutoNum type="arabicParenR"/>
              <a:tabLst>
                <a:tab pos="354330" algn="l"/>
              </a:tabLst>
            </a:pPr>
            <a:r>
              <a:rPr spc="10" dirty="0"/>
              <a:t>рекомендуем</a:t>
            </a:r>
            <a:r>
              <a:rPr spc="-5" dirty="0"/>
              <a:t> </a:t>
            </a:r>
            <a:r>
              <a:rPr u="heavy" spc="30" dirty="0">
                <a:uFill>
                  <a:solidFill>
                    <a:srgbClr val="44536A"/>
                  </a:solidFill>
                </a:uFill>
              </a:rPr>
              <a:t>закрыть</a:t>
            </a:r>
            <a:r>
              <a:rPr spc="-50" dirty="0"/>
              <a:t> </a:t>
            </a:r>
            <a:r>
              <a:rPr spc="135" dirty="0"/>
              <a:t>в</a:t>
            </a:r>
            <a:r>
              <a:rPr spc="-20" dirty="0"/>
              <a:t> </a:t>
            </a:r>
            <a:r>
              <a:rPr spc="20" dirty="0"/>
              <a:t>банках</a:t>
            </a:r>
            <a:r>
              <a:rPr spc="5" dirty="0"/>
              <a:t> </a:t>
            </a:r>
            <a:r>
              <a:rPr spc="45" dirty="0"/>
              <a:t>счета,</a:t>
            </a:r>
            <a:r>
              <a:rPr spc="-125" dirty="0"/>
              <a:t> </a:t>
            </a:r>
            <a:r>
              <a:rPr spc="-10" dirty="0"/>
              <a:t>которыми</a:t>
            </a:r>
            <a:r>
              <a:rPr spc="-20" dirty="0"/>
              <a:t> </a:t>
            </a:r>
            <a:r>
              <a:rPr spc="60" dirty="0"/>
              <a:t>не</a:t>
            </a:r>
            <a:r>
              <a:rPr spc="-15" dirty="0"/>
              <a:t> </a:t>
            </a:r>
            <a:r>
              <a:rPr spc="20" dirty="0"/>
              <a:t>пользуетесь.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2081783" y="3747515"/>
            <a:ext cx="9775190" cy="3086100"/>
            <a:chOff x="2081783" y="3747515"/>
            <a:chExt cx="9775190" cy="3086100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81783" y="3753611"/>
              <a:ext cx="9774936" cy="30800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14716" y="3747515"/>
              <a:ext cx="3596639" cy="5486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19872" y="3753611"/>
              <a:ext cx="3435096" cy="58826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046719" y="3779519"/>
              <a:ext cx="3477895" cy="429895"/>
            </a:xfrm>
            <a:custGeom>
              <a:avLst/>
              <a:gdLst/>
              <a:ahLst/>
              <a:cxnLst/>
              <a:rect l="l" t="t" r="r" b="b"/>
              <a:pathLst>
                <a:path w="3477895" h="429895">
                  <a:moveTo>
                    <a:pt x="3477768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3477768" y="429767"/>
                  </a:lnTo>
                  <a:lnTo>
                    <a:pt x="3477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46719" y="3779519"/>
              <a:ext cx="3477895" cy="429895"/>
            </a:xfrm>
            <a:custGeom>
              <a:avLst/>
              <a:gdLst/>
              <a:ahLst/>
              <a:cxnLst/>
              <a:rect l="l" t="t" r="r" b="b"/>
              <a:pathLst>
                <a:path w="3477895" h="429895">
                  <a:moveTo>
                    <a:pt x="0" y="429767"/>
                  </a:moveTo>
                  <a:lnTo>
                    <a:pt x="3477768" y="429767"/>
                  </a:lnTo>
                  <a:lnTo>
                    <a:pt x="3477768" y="0"/>
                  </a:lnTo>
                  <a:lnTo>
                    <a:pt x="0" y="0"/>
                  </a:lnTo>
                  <a:lnTo>
                    <a:pt x="0" y="429767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45780" y="3777995"/>
              <a:ext cx="1249679" cy="3169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03436" y="3777995"/>
              <a:ext cx="1374648" cy="31699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86060" y="3777995"/>
              <a:ext cx="890016" cy="3169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84052" y="3777995"/>
              <a:ext cx="393192" cy="31699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47276" y="3945635"/>
              <a:ext cx="725424" cy="31699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8032242" y="3805173"/>
            <a:ext cx="348615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315" marR="172085" indent="-1302385">
              <a:lnSpc>
                <a:spcPct val="100000"/>
              </a:lnSpc>
              <a:spcBef>
                <a:spcPts val="100"/>
              </a:spcBef>
            </a:pPr>
            <a:r>
              <a:rPr sz="1100" b="1" spc="55" dirty="0">
                <a:latin typeface="Times New Roman"/>
                <a:cs typeface="Times New Roman"/>
              </a:rPr>
              <a:t>Единая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95" dirty="0">
                <a:latin typeface="Times New Roman"/>
                <a:cs typeface="Times New Roman"/>
              </a:rPr>
              <a:t>форма</a:t>
            </a:r>
            <a:r>
              <a:rPr sz="1100" b="1" spc="20" dirty="0">
                <a:latin typeface="Times New Roman"/>
                <a:cs typeface="Times New Roman"/>
              </a:rPr>
              <a:t> </a:t>
            </a:r>
            <a:r>
              <a:rPr sz="1100" b="1" spc="70" dirty="0">
                <a:latin typeface="Times New Roman"/>
                <a:cs typeface="Times New Roman"/>
              </a:rPr>
              <a:t>предоставления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spc="85" dirty="0">
                <a:latin typeface="Times New Roman"/>
                <a:cs typeface="Times New Roman"/>
              </a:rPr>
              <a:t>сведений</a:t>
            </a:r>
            <a:r>
              <a:rPr sz="1100" b="1" spc="-10" dirty="0">
                <a:latin typeface="Times New Roman"/>
                <a:cs typeface="Times New Roman"/>
              </a:rPr>
              <a:t> </a:t>
            </a:r>
            <a:r>
              <a:rPr sz="1100" b="1" spc="105" dirty="0">
                <a:latin typeface="Times New Roman"/>
                <a:cs typeface="Times New Roman"/>
              </a:rPr>
              <a:t>из </a:t>
            </a:r>
            <a:r>
              <a:rPr sz="1100" b="1" spc="-260" dirty="0">
                <a:latin typeface="Times New Roman"/>
                <a:cs typeface="Times New Roman"/>
              </a:rPr>
              <a:t> </a:t>
            </a:r>
            <a:r>
              <a:rPr sz="1100" b="1" spc="70" dirty="0">
                <a:latin typeface="Times New Roman"/>
                <a:cs typeface="Times New Roman"/>
              </a:rPr>
              <a:t>банков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413</Words>
  <Application>Microsoft Office PowerPoint</Application>
  <PresentationFormat>Произвольный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«Работа в личном кабинете на сайте ФНС России»</vt:lpstr>
      <vt:lpstr>«Работа в личном кабинете на сайте ФНС России»</vt:lpstr>
      <vt:lpstr>«Работа в личном кабинете на сайте ФНС России»</vt:lpstr>
      <vt:lpstr>Работа в личном кабинете на сайте ФНС России</vt:lpstr>
      <vt:lpstr>Работа в личном кабинете на сайте ФНС России</vt:lpstr>
      <vt:lpstr>НАПОМИНАНИЕ!</vt:lpstr>
      <vt:lpstr>«Как работать с полученными сведениями  ФНС России?»</vt:lpstr>
      <vt:lpstr>НАПОМИНАНИЕ!</vt:lpstr>
      <vt:lpstr>«На что следует обратить особое внимание?»</vt:lpstr>
      <vt:lpstr>«На что следует обратить особое внимание?»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заполнения раздела 4. «Сведения о счетах в банках и иных кредитных организациях»  справки о доходах, расходах, об имуществе и обязательствах имущественного характера</dc:title>
  <dc:creator>Парамонова Надежда Геннадьевна</dc:creator>
  <cp:lastModifiedBy>Кибарочкина Елена Александровна</cp:lastModifiedBy>
  <cp:revision>2</cp:revision>
  <dcterms:created xsi:type="dcterms:W3CDTF">2022-05-20T12:45:33Z</dcterms:created>
  <dcterms:modified xsi:type="dcterms:W3CDTF">2022-05-20T12:54:17Z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2022-05-20T00:00:00Z</vt:filetime>
  </property>
</Properties>
</file>