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05" r:id="rId3"/>
    <p:sldId id="389" r:id="rId4"/>
    <p:sldId id="401" r:id="rId5"/>
    <p:sldId id="402" r:id="rId6"/>
    <p:sldId id="403" r:id="rId7"/>
    <p:sldId id="408" r:id="rId8"/>
    <p:sldId id="409" r:id="rId9"/>
    <p:sldId id="406" r:id="rId10"/>
    <p:sldId id="407" r:id="rId11"/>
    <p:sldId id="257" r:id="rId12"/>
    <p:sldId id="394" r:id="rId13"/>
    <p:sldId id="392" r:id="rId14"/>
    <p:sldId id="395" r:id="rId15"/>
    <p:sldId id="390" r:id="rId16"/>
    <p:sldId id="391" r:id="rId17"/>
    <p:sldId id="259" r:id="rId18"/>
    <p:sldId id="266" r:id="rId19"/>
    <p:sldId id="268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387" r:id="rId28"/>
    <p:sldId id="388" r:id="rId29"/>
    <p:sldId id="396" r:id="rId30"/>
    <p:sldId id="404" r:id="rId31"/>
    <p:sldId id="260" r:id="rId32"/>
    <p:sldId id="261" r:id="rId33"/>
    <p:sldId id="264" r:id="rId34"/>
    <p:sldId id="265" r:id="rId35"/>
    <p:sldId id="282" r:id="rId36"/>
    <p:sldId id="283" r:id="rId37"/>
    <p:sldId id="410" r:id="rId38"/>
    <p:sldId id="411" r:id="rId39"/>
    <p:sldId id="412" r:id="rId40"/>
    <p:sldId id="413" r:id="rId41"/>
    <p:sldId id="414" r:id="rId42"/>
    <p:sldId id="284" r:id="rId43"/>
    <p:sldId id="285" r:id="rId44"/>
    <p:sldId id="286" r:id="rId45"/>
    <p:sldId id="287" r:id="rId46"/>
    <p:sldId id="288" r:id="rId47"/>
    <p:sldId id="290" r:id="rId48"/>
    <p:sldId id="289" r:id="rId49"/>
    <p:sldId id="379" r:id="rId50"/>
    <p:sldId id="291" r:id="rId51"/>
    <p:sldId id="293" r:id="rId52"/>
    <p:sldId id="294" r:id="rId53"/>
    <p:sldId id="295" r:id="rId54"/>
    <p:sldId id="296" r:id="rId55"/>
    <p:sldId id="297" r:id="rId56"/>
    <p:sldId id="299" r:id="rId57"/>
    <p:sldId id="298" r:id="rId58"/>
    <p:sldId id="300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  <p:sldId id="309" r:id="rId68"/>
    <p:sldId id="310" r:id="rId69"/>
    <p:sldId id="311" r:id="rId70"/>
    <p:sldId id="312" r:id="rId71"/>
    <p:sldId id="313" r:id="rId72"/>
    <p:sldId id="314" r:id="rId73"/>
    <p:sldId id="315" r:id="rId74"/>
    <p:sldId id="316" r:id="rId75"/>
    <p:sldId id="317" r:id="rId76"/>
    <p:sldId id="318" r:id="rId77"/>
    <p:sldId id="319" r:id="rId78"/>
    <p:sldId id="320" r:id="rId79"/>
    <p:sldId id="321" r:id="rId80"/>
    <p:sldId id="322" r:id="rId81"/>
    <p:sldId id="323" r:id="rId82"/>
    <p:sldId id="324" r:id="rId83"/>
    <p:sldId id="325" r:id="rId84"/>
    <p:sldId id="326" r:id="rId85"/>
    <p:sldId id="327" r:id="rId86"/>
    <p:sldId id="328" r:id="rId87"/>
    <p:sldId id="329" r:id="rId88"/>
    <p:sldId id="330" r:id="rId89"/>
    <p:sldId id="331" r:id="rId90"/>
    <p:sldId id="332" r:id="rId91"/>
    <p:sldId id="333" r:id="rId92"/>
    <p:sldId id="334" r:id="rId93"/>
    <p:sldId id="335" r:id="rId94"/>
    <p:sldId id="336" r:id="rId95"/>
    <p:sldId id="337" r:id="rId96"/>
    <p:sldId id="338" r:id="rId97"/>
    <p:sldId id="339" r:id="rId98"/>
    <p:sldId id="340" r:id="rId99"/>
    <p:sldId id="341" r:id="rId100"/>
    <p:sldId id="342" r:id="rId101"/>
    <p:sldId id="378" r:id="rId102"/>
    <p:sldId id="343" r:id="rId103"/>
    <p:sldId id="344" r:id="rId104"/>
    <p:sldId id="345" r:id="rId105"/>
    <p:sldId id="346" r:id="rId106"/>
    <p:sldId id="347" r:id="rId107"/>
    <p:sldId id="348" r:id="rId108"/>
    <p:sldId id="349" r:id="rId109"/>
    <p:sldId id="350" r:id="rId110"/>
    <p:sldId id="351" r:id="rId111"/>
    <p:sldId id="352" r:id="rId112"/>
    <p:sldId id="353" r:id="rId113"/>
    <p:sldId id="354" r:id="rId114"/>
    <p:sldId id="355" r:id="rId115"/>
    <p:sldId id="356" r:id="rId116"/>
    <p:sldId id="357" r:id="rId117"/>
    <p:sldId id="358" r:id="rId118"/>
    <p:sldId id="359" r:id="rId119"/>
    <p:sldId id="360" r:id="rId120"/>
    <p:sldId id="361" r:id="rId121"/>
    <p:sldId id="362" r:id="rId122"/>
    <p:sldId id="363" r:id="rId123"/>
    <p:sldId id="364" r:id="rId124"/>
    <p:sldId id="365" r:id="rId125"/>
    <p:sldId id="366" r:id="rId126"/>
    <p:sldId id="367" r:id="rId127"/>
    <p:sldId id="368" r:id="rId128"/>
    <p:sldId id="369" r:id="rId129"/>
    <p:sldId id="375" r:id="rId130"/>
    <p:sldId id="376" r:id="rId131"/>
    <p:sldId id="377" r:id="rId132"/>
    <p:sldId id="370" r:id="rId133"/>
    <p:sldId id="371" r:id="rId134"/>
    <p:sldId id="372" r:id="rId135"/>
    <p:sldId id="373" r:id="rId136"/>
    <p:sldId id="397" r:id="rId137"/>
    <p:sldId id="374" r:id="rId138"/>
    <p:sldId id="398" r:id="rId139"/>
    <p:sldId id="399" r:id="rId140"/>
    <p:sldId id="400" r:id="rId141"/>
    <p:sldId id="393" r:id="rId142"/>
    <p:sldId id="262" r:id="rId143"/>
    <p:sldId id="263" r:id="rId144"/>
  </p:sldIdLst>
  <p:sldSz cx="12192000" cy="6858000"/>
  <p:notesSz cx="6858000" cy="9144000"/>
  <p:defaultTextStyle>
    <a:defPPr>
      <a:defRPr lang="en-US"/>
    </a:defPPr>
    <a:lvl1pPr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3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8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1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 </a:t>
            </a:r>
            <a:endParaRPr lang="ru-RU" dirty="0"/>
          </a:p>
        </c:rich>
      </c:tx>
      <c:layout/>
      <c:overlay val="0"/>
      <c:spPr>
        <a:noFill/>
        <a:ln w="2538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6281287246722285E-2"/>
          <c:y val="9.499136442141623E-2"/>
          <c:w val="0.90584028605482714"/>
          <c:h val="0.777202072538860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9999FF"/>
            </a:solidFill>
            <a:ln w="1269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74941.100000000006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93366"/>
            </a:solidFill>
            <a:ln w="1269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3350576999601487E-3"/>
                  <c:y val="-1.9946961647095234E-2"/>
                </c:manualLayout>
              </c:layout>
              <c:spPr>
                <a:noFill/>
                <a:ln w="2538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6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72924.800000000003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FCC"/>
            </a:solidFill>
            <a:ln w="1269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1138301305651556E-3"/>
                  <c:y val="-1.5891707308212769E-2"/>
                </c:manualLayout>
              </c:layout>
              <c:spPr>
                <a:noFill/>
                <a:ln w="2538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6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72954.8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8406392"/>
        <c:axId val="488407176"/>
      </c:barChart>
      <c:catAx>
        <c:axId val="488406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8407176"/>
        <c:crosses val="autoZero"/>
        <c:auto val="1"/>
        <c:lblAlgn val="ctr"/>
        <c:lblOffset val="100"/>
        <c:noMultiLvlLbl val="0"/>
      </c:catAx>
      <c:valAx>
        <c:axId val="488407176"/>
        <c:scaling>
          <c:orientation val="minMax"/>
        </c:scaling>
        <c:delete val="0"/>
        <c:axPos val="l"/>
        <c:majorGridlines>
          <c:spPr>
            <a:ln w="951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4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8406392"/>
        <c:crosses val="autoZero"/>
        <c:crossBetween val="between"/>
      </c:valAx>
      <c:spPr>
        <a:noFill/>
        <a:ln w="2538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120AA7-9AD6-4920-AC90-4DB5715FDF66}" type="doc">
      <dgm:prSet loTypeId="urn:microsoft.com/office/officeart/2005/8/layout/venn3" loCatId="relationship" qsTypeId="urn:microsoft.com/office/officeart/2005/8/quickstyle/simple1#1" qsCatId="simple" csTypeId="urn:microsoft.com/office/officeart/2005/8/colors/accent1_2#1" csCatId="accent1" phldr="1"/>
      <dgm:spPr/>
    </dgm:pt>
    <dgm:pt modelId="{065F664B-136C-442B-8E66-1E039BCC76BB}">
      <dgm:prSet phldrT="[Текст]"/>
      <dgm:spPr/>
      <dgm:t>
        <a:bodyPr/>
        <a:lstStyle/>
        <a:p>
          <a:r>
            <a:rPr lang="ru-RU" dirty="0" smtClean="0"/>
            <a:t>Доходы 1015291,0</a:t>
          </a:r>
          <a:endParaRPr lang="ru-RU" dirty="0"/>
        </a:p>
      </dgm:t>
    </dgm:pt>
    <dgm:pt modelId="{437CAA47-F283-4E04-98F8-53045A0D589A}" type="parTrans" cxnId="{664DF4F4-6CE5-4EB9-8E72-D88551F375FC}">
      <dgm:prSet/>
      <dgm:spPr/>
      <dgm:t>
        <a:bodyPr/>
        <a:lstStyle/>
        <a:p>
          <a:endParaRPr lang="ru-RU"/>
        </a:p>
      </dgm:t>
    </dgm:pt>
    <dgm:pt modelId="{BD32BBE6-B929-48FD-AA57-D8CD82AD90D6}" type="sibTrans" cxnId="{664DF4F4-6CE5-4EB9-8E72-D88551F375FC}">
      <dgm:prSet/>
      <dgm:spPr/>
      <dgm:t>
        <a:bodyPr/>
        <a:lstStyle/>
        <a:p>
          <a:endParaRPr lang="ru-RU"/>
        </a:p>
      </dgm:t>
    </dgm:pt>
    <dgm:pt modelId="{8B42C81A-4AE0-4214-9D17-50C6395A71A9}">
      <dgm:prSet phldrT="[Текст]"/>
      <dgm:spPr/>
      <dgm:t>
        <a:bodyPr/>
        <a:lstStyle/>
        <a:p>
          <a:r>
            <a:rPr lang="ru-RU" dirty="0" smtClean="0"/>
            <a:t>Расходы 1057146,9</a:t>
          </a:r>
          <a:endParaRPr lang="ru-RU" dirty="0"/>
        </a:p>
      </dgm:t>
    </dgm:pt>
    <dgm:pt modelId="{EDB89966-3E70-4A73-8B21-D8A8A86B13D3}" type="parTrans" cxnId="{DEC2443F-0354-4688-8F48-F1F712BCC2CA}">
      <dgm:prSet/>
      <dgm:spPr/>
      <dgm:t>
        <a:bodyPr/>
        <a:lstStyle/>
        <a:p>
          <a:endParaRPr lang="ru-RU"/>
        </a:p>
      </dgm:t>
    </dgm:pt>
    <dgm:pt modelId="{6A034589-5841-4DA0-963A-07922CB8C8D4}" type="sibTrans" cxnId="{DEC2443F-0354-4688-8F48-F1F712BCC2CA}">
      <dgm:prSet/>
      <dgm:spPr/>
      <dgm:t>
        <a:bodyPr/>
        <a:lstStyle/>
        <a:p>
          <a:endParaRPr lang="ru-RU"/>
        </a:p>
      </dgm:t>
    </dgm:pt>
    <dgm:pt modelId="{842BEA9C-15AE-4A1C-9C08-EC427F8CA812}">
      <dgm:prSet phldrT="[Текст]"/>
      <dgm:spPr/>
      <dgm:t>
        <a:bodyPr/>
        <a:lstStyle/>
        <a:p>
          <a:r>
            <a:rPr lang="ru-RU" dirty="0" smtClean="0"/>
            <a:t>Дефицит 41855,9</a:t>
          </a:r>
          <a:endParaRPr lang="ru-RU" dirty="0"/>
        </a:p>
      </dgm:t>
    </dgm:pt>
    <dgm:pt modelId="{186EC499-4EAB-4B60-91D8-3495E844251B}" type="parTrans" cxnId="{30F26AD2-C55C-48DA-8F8F-1A4412B32B89}">
      <dgm:prSet/>
      <dgm:spPr/>
      <dgm:t>
        <a:bodyPr/>
        <a:lstStyle/>
        <a:p>
          <a:endParaRPr lang="ru-RU"/>
        </a:p>
      </dgm:t>
    </dgm:pt>
    <dgm:pt modelId="{4176A6E1-092A-4ABD-B3FD-FF775D927099}" type="sibTrans" cxnId="{30F26AD2-C55C-48DA-8F8F-1A4412B32B89}">
      <dgm:prSet/>
      <dgm:spPr/>
      <dgm:t>
        <a:bodyPr/>
        <a:lstStyle/>
        <a:p>
          <a:endParaRPr lang="ru-RU"/>
        </a:p>
      </dgm:t>
    </dgm:pt>
    <dgm:pt modelId="{711242F2-D4CB-4E35-B5C6-2D4F721ED911}" type="pres">
      <dgm:prSet presAssocID="{D4120AA7-9AD6-4920-AC90-4DB5715FDF66}" presName="Name0" presStyleCnt="0">
        <dgm:presLayoutVars>
          <dgm:dir/>
          <dgm:resizeHandles val="exact"/>
        </dgm:presLayoutVars>
      </dgm:prSet>
      <dgm:spPr/>
    </dgm:pt>
    <dgm:pt modelId="{91C5142C-0583-4A38-B541-868C1A999641}" type="pres">
      <dgm:prSet presAssocID="{065F664B-136C-442B-8E66-1E039BCC76BB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A184E-1D9B-4EB1-898F-4012259CABE5}" type="pres">
      <dgm:prSet presAssocID="{BD32BBE6-B929-48FD-AA57-D8CD82AD90D6}" presName="space" presStyleCnt="0"/>
      <dgm:spPr/>
    </dgm:pt>
    <dgm:pt modelId="{747851C7-1967-4BE9-9F6A-E45E2E33FD17}" type="pres">
      <dgm:prSet presAssocID="{8B42C81A-4AE0-4214-9D17-50C6395A71A9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6552C-C74F-4150-8EEE-DDB261454FEE}" type="pres">
      <dgm:prSet presAssocID="{6A034589-5841-4DA0-963A-07922CB8C8D4}" presName="space" presStyleCnt="0"/>
      <dgm:spPr/>
    </dgm:pt>
    <dgm:pt modelId="{2430968E-F900-41F2-A3C6-74D04FBA7499}" type="pres">
      <dgm:prSet presAssocID="{842BEA9C-15AE-4A1C-9C08-EC427F8CA812}" presName="Name5" presStyleLbl="vennNode1" presStyleIdx="2" presStyleCnt="3" custScaleX="55684" custScaleY="69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4DF4F4-6CE5-4EB9-8E72-D88551F375FC}" srcId="{D4120AA7-9AD6-4920-AC90-4DB5715FDF66}" destId="{065F664B-136C-442B-8E66-1E039BCC76BB}" srcOrd="0" destOrd="0" parTransId="{437CAA47-F283-4E04-98F8-53045A0D589A}" sibTransId="{BD32BBE6-B929-48FD-AA57-D8CD82AD90D6}"/>
    <dgm:cxn modelId="{3001AEA0-E194-49A5-AA3C-8AF3FF3713B2}" type="presOf" srcId="{842BEA9C-15AE-4A1C-9C08-EC427F8CA812}" destId="{2430968E-F900-41F2-A3C6-74D04FBA7499}" srcOrd="0" destOrd="0" presId="urn:microsoft.com/office/officeart/2005/8/layout/venn3"/>
    <dgm:cxn modelId="{10E38798-9B3F-4120-93D9-822A71AC1B3F}" type="presOf" srcId="{D4120AA7-9AD6-4920-AC90-4DB5715FDF66}" destId="{711242F2-D4CB-4E35-B5C6-2D4F721ED911}" srcOrd="0" destOrd="0" presId="urn:microsoft.com/office/officeart/2005/8/layout/venn3"/>
    <dgm:cxn modelId="{30F26AD2-C55C-48DA-8F8F-1A4412B32B89}" srcId="{D4120AA7-9AD6-4920-AC90-4DB5715FDF66}" destId="{842BEA9C-15AE-4A1C-9C08-EC427F8CA812}" srcOrd="2" destOrd="0" parTransId="{186EC499-4EAB-4B60-91D8-3495E844251B}" sibTransId="{4176A6E1-092A-4ABD-B3FD-FF775D927099}"/>
    <dgm:cxn modelId="{B1A2367E-EBE1-4E34-96A1-F4ED3DE53BC7}" type="presOf" srcId="{8B42C81A-4AE0-4214-9D17-50C6395A71A9}" destId="{747851C7-1967-4BE9-9F6A-E45E2E33FD17}" srcOrd="0" destOrd="0" presId="urn:microsoft.com/office/officeart/2005/8/layout/venn3"/>
    <dgm:cxn modelId="{DEC2443F-0354-4688-8F48-F1F712BCC2CA}" srcId="{D4120AA7-9AD6-4920-AC90-4DB5715FDF66}" destId="{8B42C81A-4AE0-4214-9D17-50C6395A71A9}" srcOrd="1" destOrd="0" parTransId="{EDB89966-3E70-4A73-8B21-D8A8A86B13D3}" sibTransId="{6A034589-5841-4DA0-963A-07922CB8C8D4}"/>
    <dgm:cxn modelId="{17A1CF1D-D3C4-4B60-84D8-FB1EA1919E8F}" type="presOf" srcId="{065F664B-136C-442B-8E66-1E039BCC76BB}" destId="{91C5142C-0583-4A38-B541-868C1A999641}" srcOrd="0" destOrd="0" presId="urn:microsoft.com/office/officeart/2005/8/layout/venn3"/>
    <dgm:cxn modelId="{C158F5B5-484F-4CA0-82EA-73F227DA2F8A}" type="presParOf" srcId="{711242F2-D4CB-4E35-B5C6-2D4F721ED911}" destId="{91C5142C-0583-4A38-B541-868C1A999641}" srcOrd="0" destOrd="0" presId="urn:microsoft.com/office/officeart/2005/8/layout/venn3"/>
    <dgm:cxn modelId="{3C091876-5E6C-49F9-AD1C-BCA4DC967D87}" type="presParOf" srcId="{711242F2-D4CB-4E35-B5C6-2D4F721ED911}" destId="{33AA184E-1D9B-4EB1-898F-4012259CABE5}" srcOrd="1" destOrd="0" presId="urn:microsoft.com/office/officeart/2005/8/layout/venn3"/>
    <dgm:cxn modelId="{6957D70A-E6AE-4B41-8FC2-B722247A0F89}" type="presParOf" srcId="{711242F2-D4CB-4E35-B5C6-2D4F721ED911}" destId="{747851C7-1967-4BE9-9F6A-E45E2E33FD17}" srcOrd="2" destOrd="0" presId="urn:microsoft.com/office/officeart/2005/8/layout/venn3"/>
    <dgm:cxn modelId="{42BBD61E-F555-4375-B99B-CD70D5F479E6}" type="presParOf" srcId="{711242F2-D4CB-4E35-B5C6-2D4F721ED911}" destId="{AA06552C-C74F-4150-8EEE-DDB261454FEE}" srcOrd="3" destOrd="0" presId="urn:microsoft.com/office/officeart/2005/8/layout/venn3"/>
    <dgm:cxn modelId="{18B0F897-F8B4-4140-A1B1-20BE8101FB5E}" type="presParOf" srcId="{711242F2-D4CB-4E35-B5C6-2D4F721ED911}" destId="{2430968E-F900-41F2-A3C6-74D04FBA7499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09C3C5-064C-47B6-B290-6E2611E1683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C16E4720-3FEF-49EC-AAF8-9999A3D19DE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Межбюджетные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трансферты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(денежные средства,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перечисляемые из одного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бюджета другому)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endParaRPr>
        </a:p>
      </dgm:t>
    </dgm:pt>
    <dgm:pt modelId="{418010D9-D63D-4C00-A5BE-90256D0D6F84}" type="parTrans" cxnId="{65988E41-BF55-444B-81EC-CAF579A6EE26}">
      <dgm:prSet/>
      <dgm:spPr/>
    </dgm:pt>
    <dgm:pt modelId="{B448EC2D-CADD-4CA0-9BD4-E896D109B3AC}" type="sibTrans" cxnId="{65988E41-BF55-444B-81EC-CAF579A6EE26}">
      <dgm:prSet/>
      <dgm:spPr/>
    </dgm:pt>
    <dgm:pt modelId="{C8FB0878-6AB2-447F-ACD2-37DA6F1E00F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Дотации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(денежные средства,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предоставляемые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 без конкретной цели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их использования)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endParaRPr>
        </a:p>
      </dgm:t>
    </dgm:pt>
    <dgm:pt modelId="{596B8936-0E4D-4AA9-84D5-B33377893AAA}" type="parTrans" cxnId="{0C5586C0-8D71-4C24-BFB2-905EC0A57EB5}">
      <dgm:prSet/>
      <dgm:spPr/>
    </dgm:pt>
    <dgm:pt modelId="{5B3EDF62-BDDE-4CF8-8D6E-84B92B3A8677}" type="sibTrans" cxnId="{0C5586C0-8D71-4C24-BFB2-905EC0A57EB5}">
      <dgm:prSet/>
      <dgm:spPr/>
    </dgm:pt>
    <dgm:pt modelId="{BB3F0545-8F70-4DA7-8A31-0B49A920AE9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Субсидии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(денежные средства,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предоставляемые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на определенные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 цели на условиях долевого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Финансирования)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endParaRPr>
        </a:p>
      </dgm:t>
    </dgm:pt>
    <dgm:pt modelId="{F4A01B04-D33E-48A2-BBE1-2D27F8E9AD82}" type="parTrans" cxnId="{0D7D357A-396C-4013-B384-835B8F6CDDAB}">
      <dgm:prSet/>
      <dgm:spPr/>
    </dgm:pt>
    <dgm:pt modelId="{EDDF2DFD-4222-46EF-8DC9-8E4E6395FF3E}" type="sibTrans" cxnId="{0D7D357A-396C-4013-B384-835B8F6CDDAB}">
      <dgm:prSet/>
      <dgm:spPr/>
    </dgm:pt>
    <dgm:pt modelId="{76989917-ECB4-42B8-9513-97D7460F848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Субвенции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(денежные средства,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предоставляемые на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финансирование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переданных полномочий)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endParaRPr>
        </a:p>
      </dgm:t>
    </dgm:pt>
    <dgm:pt modelId="{2D381906-209D-48E0-9E48-E4D041F27602}" type="parTrans" cxnId="{6AF9343E-A6F1-4231-897C-0F983BABB8F6}">
      <dgm:prSet/>
      <dgm:spPr/>
    </dgm:pt>
    <dgm:pt modelId="{E8D83F04-E815-4112-A39B-8DAF93747A2B}" type="sibTrans" cxnId="{6AF9343E-A6F1-4231-897C-0F983BABB8F6}">
      <dgm:prSet/>
      <dgm:spPr/>
    </dgm:pt>
    <dgm:pt modelId="{FE80AEC4-6EEE-4ADB-8830-62B2FF2C5CCC}" type="pres">
      <dgm:prSet presAssocID="{9A09C3C5-064C-47B6-B290-6E2611E168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C992845-70D8-466F-9426-0FC9098F3612}" type="pres">
      <dgm:prSet presAssocID="{C16E4720-3FEF-49EC-AAF8-9999A3D19DE5}" presName="hierRoot1" presStyleCnt="0">
        <dgm:presLayoutVars>
          <dgm:hierBranch/>
        </dgm:presLayoutVars>
      </dgm:prSet>
      <dgm:spPr/>
    </dgm:pt>
    <dgm:pt modelId="{0092E67D-7D9D-4E5E-87F1-3E1B0D6E5B18}" type="pres">
      <dgm:prSet presAssocID="{C16E4720-3FEF-49EC-AAF8-9999A3D19DE5}" presName="rootComposite1" presStyleCnt="0"/>
      <dgm:spPr/>
    </dgm:pt>
    <dgm:pt modelId="{FBD7C6D7-4ACE-421C-A3A5-8476AF95BC87}" type="pres">
      <dgm:prSet presAssocID="{C16E4720-3FEF-49EC-AAF8-9999A3D19DE5}" presName="rootText1" presStyleLbl="node0" presStyleIdx="0" presStyleCnt="1">
        <dgm:presLayoutVars>
          <dgm:chPref val="3"/>
        </dgm:presLayoutVars>
      </dgm:prSet>
      <dgm:spPr/>
    </dgm:pt>
    <dgm:pt modelId="{88D1997E-86E5-47B2-B7C1-4AA61F52129C}" type="pres">
      <dgm:prSet presAssocID="{C16E4720-3FEF-49EC-AAF8-9999A3D19DE5}" presName="rootConnector1" presStyleLbl="node1" presStyleIdx="0" presStyleCnt="0"/>
      <dgm:spPr/>
    </dgm:pt>
    <dgm:pt modelId="{F233944C-A951-4B15-BA69-22B128FA7B26}" type="pres">
      <dgm:prSet presAssocID="{C16E4720-3FEF-49EC-AAF8-9999A3D19DE5}" presName="hierChild2" presStyleCnt="0"/>
      <dgm:spPr/>
    </dgm:pt>
    <dgm:pt modelId="{97DDD6F6-B336-4E19-9935-6E9616B71AD0}" type="pres">
      <dgm:prSet presAssocID="{596B8936-0E4D-4AA9-84D5-B33377893AAA}" presName="Name35" presStyleLbl="parChTrans1D2" presStyleIdx="0" presStyleCnt="3"/>
      <dgm:spPr/>
    </dgm:pt>
    <dgm:pt modelId="{A9548B0E-01A5-4516-AD6F-689800F807FD}" type="pres">
      <dgm:prSet presAssocID="{C8FB0878-6AB2-447F-ACD2-37DA6F1E00F8}" presName="hierRoot2" presStyleCnt="0">
        <dgm:presLayoutVars>
          <dgm:hierBranch/>
        </dgm:presLayoutVars>
      </dgm:prSet>
      <dgm:spPr/>
    </dgm:pt>
    <dgm:pt modelId="{A316E1F3-D896-433A-9D93-6D0D383E0CFF}" type="pres">
      <dgm:prSet presAssocID="{C8FB0878-6AB2-447F-ACD2-37DA6F1E00F8}" presName="rootComposite" presStyleCnt="0"/>
      <dgm:spPr/>
    </dgm:pt>
    <dgm:pt modelId="{67148603-77D7-451D-B648-91A7F13545C1}" type="pres">
      <dgm:prSet presAssocID="{C8FB0878-6AB2-447F-ACD2-37DA6F1E00F8}" presName="rootText" presStyleLbl="node2" presStyleIdx="0" presStyleCnt="3">
        <dgm:presLayoutVars>
          <dgm:chPref val="3"/>
        </dgm:presLayoutVars>
      </dgm:prSet>
      <dgm:spPr/>
    </dgm:pt>
    <dgm:pt modelId="{C0296642-8090-47BE-A9CC-45394B0709D6}" type="pres">
      <dgm:prSet presAssocID="{C8FB0878-6AB2-447F-ACD2-37DA6F1E00F8}" presName="rootConnector" presStyleLbl="node2" presStyleIdx="0" presStyleCnt="3"/>
      <dgm:spPr/>
    </dgm:pt>
    <dgm:pt modelId="{CAA4BB3C-589D-41AA-8BEC-ADCF41BA6785}" type="pres">
      <dgm:prSet presAssocID="{C8FB0878-6AB2-447F-ACD2-37DA6F1E00F8}" presName="hierChild4" presStyleCnt="0"/>
      <dgm:spPr/>
    </dgm:pt>
    <dgm:pt modelId="{10330896-F429-44B8-A193-FF4747A12F87}" type="pres">
      <dgm:prSet presAssocID="{C8FB0878-6AB2-447F-ACD2-37DA6F1E00F8}" presName="hierChild5" presStyleCnt="0"/>
      <dgm:spPr/>
    </dgm:pt>
    <dgm:pt modelId="{D1E4047B-DB5E-490B-8E1D-EF2605357019}" type="pres">
      <dgm:prSet presAssocID="{F4A01B04-D33E-48A2-BBE1-2D27F8E9AD82}" presName="Name35" presStyleLbl="parChTrans1D2" presStyleIdx="1" presStyleCnt="3"/>
      <dgm:spPr/>
    </dgm:pt>
    <dgm:pt modelId="{F565EE2B-0745-42F3-8C3B-2B0611EC937E}" type="pres">
      <dgm:prSet presAssocID="{BB3F0545-8F70-4DA7-8A31-0B49A920AE97}" presName="hierRoot2" presStyleCnt="0">
        <dgm:presLayoutVars>
          <dgm:hierBranch/>
        </dgm:presLayoutVars>
      </dgm:prSet>
      <dgm:spPr/>
    </dgm:pt>
    <dgm:pt modelId="{F51CBC2E-3BB1-4274-BB44-304311CA774B}" type="pres">
      <dgm:prSet presAssocID="{BB3F0545-8F70-4DA7-8A31-0B49A920AE97}" presName="rootComposite" presStyleCnt="0"/>
      <dgm:spPr/>
    </dgm:pt>
    <dgm:pt modelId="{B5816913-3967-448A-8BF2-77E858F828F7}" type="pres">
      <dgm:prSet presAssocID="{BB3F0545-8F70-4DA7-8A31-0B49A920AE97}" presName="rootText" presStyleLbl="node2" presStyleIdx="1" presStyleCnt="3">
        <dgm:presLayoutVars>
          <dgm:chPref val="3"/>
        </dgm:presLayoutVars>
      </dgm:prSet>
      <dgm:spPr/>
    </dgm:pt>
    <dgm:pt modelId="{7420BBAF-835F-4B87-A223-AFFF440FB4F9}" type="pres">
      <dgm:prSet presAssocID="{BB3F0545-8F70-4DA7-8A31-0B49A920AE97}" presName="rootConnector" presStyleLbl="node2" presStyleIdx="1" presStyleCnt="3"/>
      <dgm:spPr/>
    </dgm:pt>
    <dgm:pt modelId="{1DC22280-DD51-4071-A5C3-748EA806E40F}" type="pres">
      <dgm:prSet presAssocID="{BB3F0545-8F70-4DA7-8A31-0B49A920AE97}" presName="hierChild4" presStyleCnt="0"/>
      <dgm:spPr/>
    </dgm:pt>
    <dgm:pt modelId="{D346D885-3EAC-48B4-AAEE-8005A60CCD60}" type="pres">
      <dgm:prSet presAssocID="{BB3F0545-8F70-4DA7-8A31-0B49A920AE97}" presName="hierChild5" presStyleCnt="0"/>
      <dgm:spPr/>
    </dgm:pt>
    <dgm:pt modelId="{97CA5F8A-C9F7-4BE4-B1FF-808BB808E8FD}" type="pres">
      <dgm:prSet presAssocID="{2D381906-209D-48E0-9E48-E4D041F27602}" presName="Name35" presStyleLbl="parChTrans1D2" presStyleIdx="2" presStyleCnt="3"/>
      <dgm:spPr/>
    </dgm:pt>
    <dgm:pt modelId="{3E609855-2FD5-4724-9C8E-C990BF5DBFD9}" type="pres">
      <dgm:prSet presAssocID="{76989917-ECB4-42B8-9513-97D7460F848A}" presName="hierRoot2" presStyleCnt="0">
        <dgm:presLayoutVars>
          <dgm:hierBranch/>
        </dgm:presLayoutVars>
      </dgm:prSet>
      <dgm:spPr/>
    </dgm:pt>
    <dgm:pt modelId="{2F08BDA8-10A6-4C37-BF4A-A8BB2D0E7D1F}" type="pres">
      <dgm:prSet presAssocID="{76989917-ECB4-42B8-9513-97D7460F848A}" presName="rootComposite" presStyleCnt="0"/>
      <dgm:spPr/>
    </dgm:pt>
    <dgm:pt modelId="{7B77E5D2-6C2A-451D-9698-7AA7BD87E06F}" type="pres">
      <dgm:prSet presAssocID="{76989917-ECB4-42B8-9513-97D7460F848A}" presName="rootText" presStyleLbl="node2" presStyleIdx="2" presStyleCnt="3">
        <dgm:presLayoutVars>
          <dgm:chPref val="3"/>
        </dgm:presLayoutVars>
      </dgm:prSet>
      <dgm:spPr/>
    </dgm:pt>
    <dgm:pt modelId="{9312D88F-98C0-47EA-A6B7-7425FB5D3FA3}" type="pres">
      <dgm:prSet presAssocID="{76989917-ECB4-42B8-9513-97D7460F848A}" presName="rootConnector" presStyleLbl="node2" presStyleIdx="2" presStyleCnt="3"/>
      <dgm:spPr/>
    </dgm:pt>
    <dgm:pt modelId="{B6A4E57B-9B01-41BB-9902-92458200B21E}" type="pres">
      <dgm:prSet presAssocID="{76989917-ECB4-42B8-9513-97D7460F848A}" presName="hierChild4" presStyleCnt="0"/>
      <dgm:spPr/>
    </dgm:pt>
    <dgm:pt modelId="{39C4EC33-07DE-4FB6-9DBC-E669613176DC}" type="pres">
      <dgm:prSet presAssocID="{76989917-ECB4-42B8-9513-97D7460F848A}" presName="hierChild5" presStyleCnt="0"/>
      <dgm:spPr/>
    </dgm:pt>
    <dgm:pt modelId="{1E51ED04-16C2-45E9-B710-17262A8B78F9}" type="pres">
      <dgm:prSet presAssocID="{C16E4720-3FEF-49EC-AAF8-9999A3D19DE5}" presName="hierChild3" presStyleCnt="0"/>
      <dgm:spPr/>
    </dgm:pt>
  </dgm:ptLst>
  <dgm:cxnLst>
    <dgm:cxn modelId="{9D55BBAD-77E6-4E3E-AC14-0B7021B4376F}" type="presOf" srcId="{C16E4720-3FEF-49EC-AAF8-9999A3D19DE5}" destId="{88D1997E-86E5-47B2-B7C1-4AA61F52129C}" srcOrd="1" destOrd="0" presId="urn:microsoft.com/office/officeart/2005/8/layout/orgChart1"/>
    <dgm:cxn modelId="{65E199B1-EAEF-4C7C-961D-E11606AE9D29}" type="presOf" srcId="{76989917-ECB4-42B8-9513-97D7460F848A}" destId="{9312D88F-98C0-47EA-A6B7-7425FB5D3FA3}" srcOrd="1" destOrd="0" presId="urn:microsoft.com/office/officeart/2005/8/layout/orgChart1"/>
    <dgm:cxn modelId="{65988E41-BF55-444B-81EC-CAF579A6EE26}" srcId="{9A09C3C5-064C-47B6-B290-6E2611E16837}" destId="{C16E4720-3FEF-49EC-AAF8-9999A3D19DE5}" srcOrd="0" destOrd="0" parTransId="{418010D9-D63D-4C00-A5BE-90256D0D6F84}" sibTransId="{B448EC2D-CADD-4CA0-9BD4-E896D109B3AC}"/>
    <dgm:cxn modelId="{259D87FA-32E6-44E8-B56F-494536E93E88}" type="presOf" srcId="{BB3F0545-8F70-4DA7-8A31-0B49A920AE97}" destId="{7420BBAF-835F-4B87-A223-AFFF440FB4F9}" srcOrd="1" destOrd="0" presId="urn:microsoft.com/office/officeart/2005/8/layout/orgChart1"/>
    <dgm:cxn modelId="{F5C05FEA-AE80-4242-87C6-21F30CEE6AA1}" type="presOf" srcId="{C16E4720-3FEF-49EC-AAF8-9999A3D19DE5}" destId="{FBD7C6D7-4ACE-421C-A3A5-8476AF95BC87}" srcOrd="0" destOrd="0" presId="urn:microsoft.com/office/officeart/2005/8/layout/orgChart1"/>
    <dgm:cxn modelId="{C726E641-43F3-4254-BBE2-77979C70B878}" type="presOf" srcId="{C8FB0878-6AB2-447F-ACD2-37DA6F1E00F8}" destId="{67148603-77D7-451D-B648-91A7F13545C1}" srcOrd="0" destOrd="0" presId="urn:microsoft.com/office/officeart/2005/8/layout/orgChart1"/>
    <dgm:cxn modelId="{2A3F1C72-69F4-4C9D-AD90-1A51F8FFC652}" type="presOf" srcId="{BB3F0545-8F70-4DA7-8A31-0B49A920AE97}" destId="{B5816913-3967-448A-8BF2-77E858F828F7}" srcOrd="0" destOrd="0" presId="urn:microsoft.com/office/officeart/2005/8/layout/orgChart1"/>
    <dgm:cxn modelId="{CF36226B-DE30-4E41-9FDB-B8E8C99C9EE4}" type="presOf" srcId="{76989917-ECB4-42B8-9513-97D7460F848A}" destId="{7B77E5D2-6C2A-451D-9698-7AA7BD87E06F}" srcOrd="0" destOrd="0" presId="urn:microsoft.com/office/officeart/2005/8/layout/orgChart1"/>
    <dgm:cxn modelId="{6AF9343E-A6F1-4231-897C-0F983BABB8F6}" srcId="{C16E4720-3FEF-49EC-AAF8-9999A3D19DE5}" destId="{76989917-ECB4-42B8-9513-97D7460F848A}" srcOrd="2" destOrd="0" parTransId="{2D381906-209D-48E0-9E48-E4D041F27602}" sibTransId="{E8D83F04-E815-4112-A39B-8DAF93747A2B}"/>
    <dgm:cxn modelId="{A4353E28-CC5D-48C6-AA73-4695333C3F43}" type="presOf" srcId="{F4A01B04-D33E-48A2-BBE1-2D27F8E9AD82}" destId="{D1E4047B-DB5E-490B-8E1D-EF2605357019}" srcOrd="0" destOrd="0" presId="urn:microsoft.com/office/officeart/2005/8/layout/orgChart1"/>
    <dgm:cxn modelId="{0D7D357A-396C-4013-B384-835B8F6CDDAB}" srcId="{C16E4720-3FEF-49EC-AAF8-9999A3D19DE5}" destId="{BB3F0545-8F70-4DA7-8A31-0B49A920AE97}" srcOrd="1" destOrd="0" parTransId="{F4A01B04-D33E-48A2-BBE1-2D27F8E9AD82}" sibTransId="{EDDF2DFD-4222-46EF-8DC9-8E4E6395FF3E}"/>
    <dgm:cxn modelId="{7CBDCAC8-2EE3-41C3-85AB-5F998F90344C}" type="presOf" srcId="{2D381906-209D-48E0-9E48-E4D041F27602}" destId="{97CA5F8A-C9F7-4BE4-B1FF-808BB808E8FD}" srcOrd="0" destOrd="0" presId="urn:microsoft.com/office/officeart/2005/8/layout/orgChart1"/>
    <dgm:cxn modelId="{C8360DC6-922A-4BBE-9790-DE0382BFECAD}" type="presOf" srcId="{596B8936-0E4D-4AA9-84D5-B33377893AAA}" destId="{97DDD6F6-B336-4E19-9935-6E9616B71AD0}" srcOrd="0" destOrd="0" presId="urn:microsoft.com/office/officeart/2005/8/layout/orgChart1"/>
    <dgm:cxn modelId="{1ED75D77-03ED-42D5-BED4-E1C8FE93FFCC}" type="presOf" srcId="{9A09C3C5-064C-47B6-B290-6E2611E16837}" destId="{FE80AEC4-6EEE-4ADB-8830-62B2FF2C5CCC}" srcOrd="0" destOrd="0" presId="urn:microsoft.com/office/officeart/2005/8/layout/orgChart1"/>
    <dgm:cxn modelId="{0C5586C0-8D71-4C24-BFB2-905EC0A57EB5}" srcId="{C16E4720-3FEF-49EC-AAF8-9999A3D19DE5}" destId="{C8FB0878-6AB2-447F-ACD2-37DA6F1E00F8}" srcOrd="0" destOrd="0" parTransId="{596B8936-0E4D-4AA9-84D5-B33377893AAA}" sibTransId="{5B3EDF62-BDDE-4CF8-8D6E-84B92B3A8677}"/>
    <dgm:cxn modelId="{452C3531-1CEF-4BD7-9363-D78667352344}" type="presOf" srcId="{C8FB0878-6AB2-447F-ACD2-37DA6F1E00F8}" destId="{C0296642-8090-47BE-A9CC-45394B0709D6}" srcOrd="1" destOrd="0" presId="urn:microsoft.com/office/officeart/2005/8/layout/orgChart1"/>
    <dgm:cxn modelId="{859A1C7A-DCB1-4CC0-9079-38BCB2611251}" type="presParOf" srcId="{FE80AEC4-6EEE-4ADB-8830-62B2FF2C5CCC}" destId="{FC992845-70D8-466F-9426-0FC9098F3612}" srcOrd="0" destOrd="0" presId="urn:microsoft.com/office/officeart/2005/8/layout/orgChart1"/>
    <dgm:cxn modelId="{78DE76F4-1D4E-4B93-BC11-E757868D8DB0}" type="presParOf" srcId="{FC992845-70D8-466F-9426-0FC9098F3612}" destId="{0092E67D-7D9D-4E5E-87F1-3E1B0D6E5B18}" srcOrd="0" destOrd="0" presId="urn:microsoft.com/office/officeart/2005/8/layout/orgChart1"/>
    <dgm:cxn modelId="{B3B72BC8-29D7-4F07-8842-88FECBF1D025}" type="presParOf" srcId="{0092E67D-7D9D-4E5E-87F1-3E1B0D6E5B18}" destId="{FBD7C6D7-4ACE-421C-A3A5-8476AF95BC87}" srcOrd="0" destOrd="0" presId="urn:microsoft.com/office/officeart/2005/8/layout/orgChart1"/>
    <dgm:cxn modelId="{20203DA6-40F3-4D2A-A3BC-0F874D6F0138}" type="presParOf" srcId="{0092E67D-7D9D-4E5E-87F1-3E1B0D6E5B18}" destId="{88D1997E-86E5-47B2-B7C1-4AA61F52129C}" srcOrd="1" destOrd="0" presId="urn:microsoft.com/office/officeart/2005/8/layout/orgChart1"/>
    <dgm:cxn modelId="{443D9C20-7CA6-4D58-A594-2E8E1CECF37A}" type="presParOf" srcId="{FC992845-70D8-466F-9426-0FC9098F3612}" destId="{F233944C-A951-4B15-BA69-22B128FA7B26}" srcOrd="1" destOrd="0" presId="urn:microsoft.com/office/officeart/2005/8/layout/orgChart1"/>
    <dgm:cxn modelId="{98F49F8F-8BEB-4246-9E44-CDA2C38FF1BA}" type="presParOf" srcId="{F233944C-A951-4B15-BA69-22B128FA7B26}" destId="{97DDD6F6-B336-4E19-9935-6E9616B71AD0}" srcOrd="0" destOrd="0" presId="urn:microsoft.com/office/officeart/2005/8/layout/orgChart1"/>
    <dgm:cxn modelId="{8746ABC8-FE97-4474-8ED5-990FED2FD762}" type="presParOf" srcId="{F233944C-A951-4B15-BA69-22B128FA7B26}" destId="{A9548B0E-01A5-4516-AD6F-689800F807FD}" srcOrd="1" destOrd="0" presId="urn:microsoft.com/office/officeart/2005/8/layout/orgChart1"/>
    <dgm:cxn modelId="{E208072F-DD97-4B76-8AD5-5B0185B96405}" type="presParOf" srcId="{A9548B0E-01A5-4516-AD6F-689800F807FD}" destId="{A316E1F3-D896-433A-9D93-6D0D383E0CFF}" srcOrd="0" destOrd="0" presId="urn:microsoft.com/office/officeart/2005/8/layout/orgChart1"/>
    <dgm:cxn modelId="{B0B01DDF-B333-4A59-87DE-63AA0E7D4392}" type="presParOf" srcId="{A316E1F3-D896-433A-9D93-6D0D383E0CFF}" destId="{67148603-77D7-451D-B648-91A7F13545C1}" srcOrd="0" destOrd="0" presId="urn:microsoft.com/office/officeart/2005/8/layout/orgChart1"/>
    <dgm:cxn modelId="{3DE42916-B413-4D72-AAAF-54F1D477E101}" type="presParOf" srcId="{A316E1F3-D896-433A-9D93-6D0D383E0CFF}" destId="{C0296642-8090-47BE-A9CC-45394B0709D6}" srcOrd="1" destOrd="0" presId="urn:microsoft.com/office/officeart/2005/8/layout/orgChart1"/>
    <dgm:cxn modelId="{6886C742-EF27-4B76-9B20-AF431FF3E286}" type="presParOf" srcId="{A9548B0E-01A5-4516-AD6F-689800F807FD}" destId="{CAA4BB3C-589D-41AA-8BEC-ADCF41BA6785}" srcOrd="1" destOrd="0" presId="urn:microsoft.com/office/officeart/2005/8/layout/orgChart1"/>
    <dgm:cxn modelId="{58F8AEDD-F497-4D04-B13E-D316E3CFBCC9}" type="presParOf" srcId="{A9548B0E-01A5-4516-AD6F-689800F807FD}" destId="{10330896-F429-44B8-A193-FF4747A12F87}" srcOrd="2" destOrd="0" presId="urn:microsoft.com/office/officeart/2005/8/layout/orgChart1"/>
    <dgm:cxn modelId="{30CE6333-7017-424B-8507-6E6281C24423}" type="presParOf" srcId="{F233944C-A951-4B15-BA69-22B128FA7B26}" destId="{D1E4047B-DB5E-490B-8E1D-EF2605357019}" srcOrd="2" destOrd="0" presId="urn:microsoft.com/office/officeart/2005/8/layout/orgChart1"/>
    <dgm:cxn modelId="{DC5D58D9-EF43-4C16-8272-73E2449EB96A}" type="presParOf" srcId="{F233944C-A951-4B15-BA69-22B128FA7B26}" destId="{F565EE2B-0745-42F3-8C3B-2B0611EC937E}" srcOrd="3" destOrd="0" presId="urn:microsoft.com/office/officeart/2005/8/layout/orgChart1"/>
    <dgm:cxn modelId="{42602DA7-FB01-4720-9E4A-DC45EB3ACAF4}" type="presParOf" srcId="{F565EE2B-0745-42F3-8C3B-2B0611EC937E}" destId="{F51CBC2E-3BB1-4274-BB44-304311CA774B}" srcOrd="0" destOrd="0" presId="urn:microsoft.com/office/officeart/2005/8/layout/orgChart1"/>
    <dgm:cxn modelId="{5C5C308C-723F-4B88-8819-4C353228B3FE}" type="presParOf" srcId="{F51CBC2E-3BB1-4274-BB44-304311CA774B}" destId="{B5816913-3967-448A-8BF2-77E858F828F7}" srcOrd="0" destOrd="0" presId="urn:microsoft.com/office/officeart/2005/8/layout/orgChart1"/>
    <dgm:cxn modelId="{84448C75-D958-463D-B810-7C3708451720}" type="presParOf" srcId="{F51CBC2E-3BB1-4274-BB44-304311CA774B}" destId="{7420BBAF-835F-4B87-A223-AFFF440FB4F9}" srcOrd="1" destOrd="0" presId="urn:microsoft.com/office/officeart/2005/8/layout/orgChart1"/>
    <dgm:cxn modelId="{45A3BA3D-945E-4695-94E7-F5D29DA572B2}" type="presParOf" srcId="{F565EE2B-0745-42F3-8C3B-2B0611EC937E}" destId="{1DC22280-DD51-4071-A5C3-748EA806E40F}" srcOrd="1" destOrd="0" presId="urn:microsoft.com/office/officeart/2005/8/layout/orgChart1"/>
    <dgm:cxn modelId="{6AA5A1C1-5EF4-4DB2-8F2E-D61F66BCE198}" type="presParOf" srcId="{F565EE2B-0745-42F3-8C3B-2B0611EC937E}" destId="{D346D885-3EAC-48B4-AAEE-8005A60CCD60}" srcOrd="2" destOrd="0" presId="urn:microsoft.com/office/officeart/2005/8/layout/orgChart1"/>
    <dgm:cxn modelId="{074909B6-C4E5-47A6-AD11-F8852B290F89}" type="presParOf" srcId="{F233944C-A951-4B15-BA69-22B128FA7B26}" destId="{97CA5F8A-C9F7-4BE4-B1FF-808BB808E8FD}" srcOrd="4" destOrd="0" presId="urn:microsoft.com/office/officeart/2005/8/layout/orgChart1"/>
    <dgm:cxn modelId="{DFC4A6F9-AFEE-4711-9771-ADF71ADB9345}" type="presParOf" srcId="{F233944C-A951-4B15-BA69-22B128FA7B26}" destId="{3E609855-2FD5-4724-9C8E-C990BF5DBFD9}" srcOrd="5" destOrd="0" presId="urn:microsoft.com/office/officeart/2005/8/layout/orgChart1"/>
    <dgm:cxn modelId="{402B5541-06E3-4048-AE0A-8D112F04D803}" type="presParOf" srcId="{3E609855-2FD5-4724-9C8E-C990BF5DBFD9}" destId="{2F08BDA8-10A6-4C37-BF4A-A8BB2D0E7D1F}" srcOrd="0" destOrd="0" presId="urn:microsoft.com/office/officeart/2005/8/layout/orgChart1"/>
    <dgm:cxn modelId="{D8CEE554-FD9E-4848-8788-FF686EADA279}" type="presParOf" srcId="{2F08BDA8-10A6-4C37-BF4A-A8BB2D0E7D1F}" destId="{7B77E5D2-6C2A-451D-9698-7AA7BD87E06F}" srcOrd="0" destOrd="0" presId="urn:microsoft.com/office/officeart/2005/8/layout/orgChart1"/>
    <dgm:cxn modelId="{CCDED4FC-FD78-4AFD-AFF6-827A4A175CE6}" type="presParOf" srcId="{2F08BDA8-10A6-4C37-BF4A-A8BB2D0E7D1F}" destId="{9312D88F-98C0-47EA-A6B7-7425FB5D3FA3}" srcOrd="1" destOrd="0" presId="urn:microsoft.com/office/officeart/2005/8/layout/orgChart1"/>
    <dgm:cxn modelId="{4B12D190-DE3D-41F5-996C-90A8535B7307}" type="presParOf" srcId="{3E609855-2FD5-4724-9C8E-C990BF5DBFD9}" destId="{B6A4E57B-9B01-41BB-9902-92458200B21E}" srcOrd="1" destOrd="0" presId="urn:microsoft.com/office/officeart/2005/8/layout/orgChart1"/>
    <dgm:cxn modelId="{5D2F5875-EE10-4CCB-8FBE-E1F0105C1796}" type="presParOf" srcId="{3E609855-2FD5-4724-9C8E-C990BF5DBFD9}" destId="{39C4EC33-07DE-4FB6-9DBC-E669613176DC}" srcOrd="2" destOrd="0" presId="urn:microsoft.com/office/officeart/2005/8/layout/orgChart1"/>
    <dgm:cxn modelId="{3314A79A-6E8A-4234-8B22-A9E06693BB94}" type="presParOf" srcId="{FC992845-70D8-466F-9426-0FC9098F3612}" destId="{1E51ED04-16C2-45E9-B710-17262A8B78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D8EF7-50E8-4DDB-9486-FA79A77FE5C8}" type="datetimeFigureOut">
              <a:rPr lang="en-US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35A84-D73E-4D7C-80F0-7019109A0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8FA4F-1C44-4700-AC01-4EE12EF9DE85}" type="datetimeFigureOut">
              <a:rPr lang="en-US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07CFC-2AC2-403F-AECE-626E9C3E9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60F90-C66B-49E4-9AAA-211865139E47}" type="datetimeFigureOut">
              <a:rPr lang="en-US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B07EB-E244-4345-AEDE-36023CFD7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C84AE-A5FD-4763-B340-634397BD0C44}" type="datetimeFigureOut">
              <a:rPr lang="en-US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DEC0D-8938-48A9-AB22-515DC3900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1F746-21DB-4699-B762-4B5D631AAE31}" type="datetimeFigureOut">
              <a:rPr lang="en-US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F7592-55AA-4947-AC7E-700771B49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8067C-19AE-4698-8E2D-128F7B7FC14B}" type="datetimeFigureOut">
              <a:rPr lang="en-US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16AD6-2482-4ABB-9ACA-F18A4A755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8F1BF-E372-4321-8084-941DC71CE8F3}" type="datetimeFigureOut">
              <a:rPr lang="en-US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23E70-80E2-42AE-B544-96A1F96D7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51D2A-2F3F-46A8-9E43-A03ECD97704D}" type="datetimeFigureOut">
              <a:rPr lang="en-US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80C0B-0637-4C3E-94E7-719343F5C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AE270-72D7-42D5-AAD4-4502DBA694A4}" type="datetimeFigureOut">
              <a:rPr lang="en-US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1AC59-CDC7-4C8E-AA97-B73C84A8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14001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03313" y="2052638"/>
            <a:ext cx="8947150" cy="41957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4EC9B-D0AF-408E-97D6-DE62844A49BD}" type="datetimeFigureOut">
              <a:rPr lang="en-US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80BAB-151D-447B-8915-F5C13381F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46113" y="452438"/>
            <a:ext cx="9404350" cy="57959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0E02E-BAAC-4E23-AA82-1467185CC6D8}" type="datetimeFigureOut">
              <a:rPr lang="en-US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ADB78-1227-4642-935C-33186F8FD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CB992-1BD4-4EC3-92A0-45FF254CEC9C}" type="datetimeFigureOut">
              <a:rPr lang="en-US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CFB54-F33B-40C4-9C09-A3F4345AF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14001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103313" y="2052638"/>
            <a:ext cx="8947150" cy="41957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027CB-4D48-49F2-8AD6-7B115880475A}" type="datetimeFigureOut">
              <a:rPr lang="en-US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16E11-5D4A-470B-9D9F-DA7A3B887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14001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03313" y="2052638"/>
            <a:ext cx="4397375" cy="41957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53088" y="2052638"/>
            <a:ext cx="4397375" cy="41957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B1969-9158-4DBA-8885-38B738D2DD6E}" type="datetimeFigureOut">
              <a:rPr lang="en-US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0EF9F-1822-4ABF-BD99-51508F090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C4598-34DE-45AA-9A4B-375EEC7DDF0C}" type="datetimeFigureOut">
              <a:rPr lang="en-US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9890D-2DD0-4ED5-91C0-F641DCB54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623E3-5CA7-4ADE-8A95-9F36B89962AD}" type="datetimeFigureOut">
              <a:rPr lang="en-US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B5F1F-0CC6-4474-A4C5-6FED2A35B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DCEAF-C1FB-4250-ABD3-BE31A571D143}" type="datetimeFigureOut">
              <a:rPr lang="en-US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5B0AD-6152-4D6D-9F69-8A9143F64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9870D-9847-4462-8822-B503B3606E87}" type="datetimeFigureOut">
              <a:rPr lang="en-US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18D6-9613-46E3-96B2-EF07A0EAD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112EE-89C6-4D3E-A3B0-7A3479E9C18A}" type="datetimeFigureOut">
              <a:rPr lang="en-US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9ACF3-58B3-4A8C-A47B-60F70A07B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19261-C777-40A9-AA52-9F6F03303563}" type="datetimeFigureOut">
              <a:rPr lang="en-US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8C552-D4EF-4A8D-9AF0-34AE1452B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2FA11-8DFC-42E5-A83D-5D77993D4838}" type="datetimeFigureOut">
              <a:rPr lang="en-US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1F77F-C5D4-4483-9E69-876219DB9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23"/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4"/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5"/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6"/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83D3DF-CF0A-4E65-9A6E-6DDB4A530FF9}" type="datetimeFigureOut">
              <a:rPr lang="en-US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F5DAC-9991-452B-8DCA-1B27307F9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7" r:id="rId3"/>
    <p:sldLayoutId id="2147483666" r:id="rId4"/>
    <p:sldLayoutId id="2147483665" r:id="rId5"/>
    <p:sldLayoutId id="2147483664" r:id="rId6"/>
    <p:sldLayoutId id="2147483663" r:id="rId7"/>
    <p:sldLayoutId id="2147483662" r:id="rId8"/>
    <p:sldLayoutId id="2147483661" r:id="rId9"/>
    <p:sldLayoutId id="2147483660" r:id="rId10"/>
    <p:sldLayoutId id="2147483659" r:id="rId11"/>
    <p:sldLayoutId id="2147483670" r:id="rId12"/>
    <p:sldLayoutId id="2147483658" r:id="rId13"/>
    <p:sldLayoutId id="2147483671" r:id="rId14"/>
    <p:sldLayoutId id="2147483672" r:id="rId15"/>
    <p:sldLayoutId id="2147483657" r:id="rId16"/>
    <p:sldLayoutId id="2147483656" r:id="rId17"/>
    <p:sldLayoutId id="2147483655" r:id="rId18"/>
    <p:sldLayoutId id="2147483654" r:id="rId19"/>
    <p:sldLayoutId id="2147483653" r:id="rId20"/>
    <p:sldLayoutId id="2147483652" r:id="rId21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8.emf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4.bin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5.bin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7.bin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3A18CCD33B883D85F309351F35C25780919D134AF3386183AB74E27B6647CD1A82363B23C0C5F8M4V6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image" Target="../media/image12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F3F273A95FB9A6BCEEB04B64F33B3F942B1FBB5941B3DB0C26309029DB4D5A74369BE541D9EFAE47G7v1M" TargetMode="External"/><Relationship Id="rId2" Type="http://schemas.openxmlformats.org/officeDocument/2006/relationships/hyperlink" Target="consultantplus://offline/ref=F3F273A95FB9A6BCEEB04B64F33B3F942B1FBB5941B3DB0C26309029DB4D5A74369BE541D9EFA142G7v3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consultantplus://offline/ref=F3F273A95FB9A6BCEEB04B64F33B3F942B1FBB5941B3DB0C26309029DB4D5A74369BE541D9ECA542G7v6M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ctrTitle"/>
          </p:nvPr>
        </p:nvSpPr>
        <p:spPr>
          <a:xfrm>
            <a:off x="1592263" y="1463675"/>
            <a:ext cx="8824912" cy="2168525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latin typeface="Times New Roman" pitchFamily="18" charset="0"/>
              </a:rPr>
              <a:t>Бюджет городского округа Серебряные Пруды на 2017 год и на плановый период 2018 и 2019 годов для граждан</a:t>
            </a:r>
          </a:p>
        </p:txBody>
      </p:sp>
      <p:pic>
        <p:nvPicPr>
          <p:cNvPr id="2355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xfrm>
            <a:off x="646113" y="452438"/>
            <a:ext cx="9309100" cy="1038225"/>
          </a:xfrm>
        </p:spPr>
        <p:txBody>
          <a:bodyPr/>
          <a:lstStyle/>
          <a:p>
            <a:pPr algn="ctr"/>
            <a:r>
              <a:rPr lang="ru-RU" sz="2900" b="1" smtClean="0">
                <a:solidFill>
                  <a:schemeClr val="tx1"/>
                </a:solidFill>
                <a:latin typeface="Times New Roman" pitchFamily="18" charset="0"/>
              </a:rPr>
              <a:t>ПУБЛИЧНЫЕ СЛУШАНИЯ</a:t>
            </a:r>
            <a:r>
              <a:rPr lang="ru-RU" sz="2900" smtClean="0">
                <a:solidFill>
                  <a:schemeClr val="tx1"/>
                </a:solidFill>
              </a:rPr>
              <a:t/>
            </a:r>
            <a:br>
              <a:rPr lang="ru-RU" sz="2900" smtClean="0">
                <a:solidFill>
                  <a:schemeClr val="tx1"/>
                </a:solidFill>
              </a:rPr>
            </a:br>
            <a:endParaRPr lang="ru-RU" sz="2900" smtClean="0">
              <a:solidFill>
                <a:schemeClr val="tx1"/>
              </a:solidFill>
            </a:endParaRPr>
          </a:p>
        </p:txBody>
      </p:sp>
      <p:sp>
        <p:nvSpPr>
          <p:cNvPr id="32770" name="Rectangle 3"/>
          <p:cNvSpPr>
            <a:spLocks noGrp="1"/>
          </p:cNvSpPr>
          <p:nvPr>
            <p:ph type="body" sz="half" idx="2"/>
          </p:nvPr>
        </p:nvSpPr>
        <p:spPr>
          <a:xfrm>
            <a:off x="6959600" y="1052513"/>
            <a:ext cx="4622800" cy="4824412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 3" pitchFamily="18" charset="2"/>
              <a:buNone/>
            </a:pPr>
            <a:r>
              <a:rPr lang="ru-RU" sz="800" b="1" smtClean="0"/>
              <a:t>      </a:t>
            </a:r>
            <a:r>
              <a:rPr lang="ru-RU" sz="1800" b="1" smtClean="0">
                <a:latin typeface="Times New Roman" pitchFamily="18" charset="0"/>
              </a:rPr>
              <a:t>Публичные слушания – это форма участия населения в осуществлении местного самоуправления.</a:t>
            </a:r>
            <a:endParaRPr lang="ru-RU" sz="180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 3" pitchFamily="18" charset="2"/>
              <a:buNone/>
            </a:pPr>
            <a:r>
              <a:rPr lang="ru-RU" sz="1800" smtClean="0">
                <a:latin typeface="Times New Roman" pitchFamily="18" charset="0"/>
              </a:rPr>
              <a:t>      Публичные слушания по проекту бюджета   проводятся   в целях всенародного обсуждения и учета мнения граждан по вопросам формирования бюджета на очередной финансовый год и плановый период. Решение о проведении публичных слушаний публикуется в средствах массовой информации, одновременно с проектом бюджета и информацией о месте и времени проведения публичных слушаний. Каждый житель вправе высказать свое мнение и внести обоснованные предложения. </a:t>
            </a:r>
          </a:p>
        </p:txBody>
      </p:sp>
      <p:pic>
        <p:nvPicPr>
          <p:cNvPr id="32771" name="Picture 4" descr="публичные слушан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3888" y="1557338"/>
            <a:ext cx="6432550" cy="3968750"/>
          </a:xfrm>
        </p:spPr>
      </p:pic>
      <p:pic>
        <p:nvPicPr>
          <p:cNvPr id="32772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8920" name="Group 88"/>
          <p:cNvGraphicFramePr>
            <a:graphicFrameLocks noGrp="1"/>
          </p:cNvGraphicFramePr>
          <p:nvPr/>
        </p:nvGraphicFramePr>
        <p:xfrm>
          <a:off x="188913" y="692150"/>
          <a:ext cx="11639550" cy="5159375"/>
        </p:xfrm>
        <a:graphic>
          <a:graphicData uri="http://schemas.openxmlformats.org/drawingml/2006/table">
            <a:tbl>
              <a:tblPr/>
              <a:tblGrid>
                <a:gridCol w="6710362"/>
                <a:gridCol w="1462088"/>
                <a:gridCol w="1920875"/>
                <a:gridCol w="1546225"/>
              </a:tblGrid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Основные показатели 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Обеспеченность населения площадью торговых  объектов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1108,8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1111,1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1115,8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Обеспеченность население услугами общественного питания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Прирост посадочных мест на объектах общественного питания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Прирост рабочих мест на объектах бытовых услуг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Обеспеченность предприятиями бытового обслуживания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введенных объектов  общественного питания, устанавливаемых в весенне-летний период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введенных  объектов общественного питания в формате нестационарного торгового объекта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Объем инвестиций  в основной капитал в услуги бань по программе «100 бань Подмосковья»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введенных нестационарных комплексов бытовых услуг (мультисервис)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введённых банных объектов по программе «100 бань Подмосковья»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Прирост площадей торговых объектов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введенных объектов по продаже отечественной сельскохозпродукции «Подмосковный фермер»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ликвидированных розничных рынков, несоответствующих требованиям законодательства, от общего количества выявленных несанкционированных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ликвидированных нестационарных объектов, несоответствующих требованиям законодательства, от общего количества выявленных несанкционированных 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889" name="Group 33"/>
          <p:cNvGraphicFramePr>
            <a:graphicFrameLocks noGrp="1"/>
          </p:cNvGraphicFramePr>
          <p:nvPr/>
        </p:nvGraphicFramePr>
        <p:xfrm>
          <a:off x="214313" y="1682750"/>
          <a:ext cx="11388725" cy="2454275"/>
        </p:xfrm>
        <a:graphic>
          <a:graphicData uri="http://schemas.openxmlformats.org/drawingml/2006/table">
            <a:tbl>
              <a:tblPr/>
              <a:tblGrid>
                <a:gridCol w="6267450"/>
                <a:gridCol w="1625600"/>
                <a:gridCol w="1320800"/>
                <a:gridCol w="2174875"/>
              </a:tblGrid>
              <a:tr h="3635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проведенных ярмарок на одно место, включенное в сводный перечень мест проведения ярмарок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100% содержания мест захоронений (кладбищ) по нормативу, установленному Законом Московской области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47,8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кладбищ, соответствующих требованиям Порядка деятельности общественных кладбищ и крематориев на территории муниципального образования Московской области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хозяйствующих субъектов негосударственных и немуниципальных форм собственности, оказывающих ритуальные услуги на территории муниципального образования Московской области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942" marR="11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04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2065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0947" name="Group 67"/>
          <p:cNvGraphicFramePr>
            <a:graphicFrameLocks noGrp="1"/>
          </p:cNvGraphicFramePr>
          <p:nvPr/>
        </p:nvGraphicFramePr>
        <p:xfrm>
          <a:off x="642938" y="1433513"/>
          <a:ext cx="10520362" cy="4870450"/>
        </p:xfrm>
        <a:graphic>
          <a:graphicData uri="http://schemas.openxmlformats.org/drawingml/2006/table">
            <a:tbl>
              <a:tblPr/>
              <a:tblGrid>
                <a:gridCol w="6551612"/>
                <a:gridCol w="1331913"/>
                <a:gridCol w="1317625"/>
                <a:gridCol w="1319212"/>
              </a:tblGrid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Основные показатели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Инвестиций в основной капитал за счет всех источников  финансирования  в ценах соответствующих лет,  млн.  рублей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1764,3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1852,1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1855,7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Инвестиций в основной капитал (за исключением бюджетных средств) без инвестиций направленных на строительство жилья, млн. рублей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1570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1670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1670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созданных рабочих мест, всего единиц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Темп роста отгруженных товаров собственного производства, выполненных работ и услуг собственными силами по промышленным видам деятельности, в процентах к предыдущему периоду, процент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128,3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161,1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106,9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Среднемесячной начисленная заработная плата работников, не относящихся к субъектам малого предпринимательства, средняя  численность работников которых превышает 15 человек, рублей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33657,6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34667,3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35880,7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Объем отгруженной продукции высокотехнологичных и наукоемких видов экономической деятельности по крупным и средним организациям, млн. рублей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236,8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248,6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259,8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Увеличение реальной заработной платы в целом по системообразующим предприятиям,процент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Увеличение доли высококвалифицированных работников Муниципального образования в числе квалифицированных работников Муниципального образования  не менее 32.5% ,процент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Увеличение производительности труда  в системообразующих предприятиях (АО АИС « Ферма Роста») Московской области путем расчета прироста выработки на одного работающего,  тыс. рублей на одного человек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1305,3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1410,8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1467,9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 привлеченных  инвесторов на территории  муниципальных образований Московской области, единиц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91" marR="168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6112" name="Rectangle 1"/>
          <p:cNvSpPr>
            <a:spLocks noChangeArrowheads="1"/>
          </p:cNvSpPr>
          <p:nvPr/>
        </p:nvSpPr>
        <p:spPr bwMode="auto">
          <a:xfrm>
            <a:off x="10771188" y="2058988"/>
            <a:ext cx="222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86113" name="Прямоугольник 4"/>
          <p:cNvSpPr>
            <a:spLocks noChangeArrowheads="1"/>
          </p:cNvSpPr>
          <p:nvPr/>
        </p:nvSpPr>
        <p:spPr bwMode="auto">
          <a:xfrm>
            <a:off x="2722563" y="606425"/>
            <a:ext cx="609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Подпрограмма </a:t>
            </a:r>
            <a:r>
              <a:rPr lang="en-US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</a:t>
            </a: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"Создание условий для устойчивого экономического развития</a:t>
            </a: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07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2065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7074" name="Прямоугольник 3"/>
          <p:cNvSpPr>
            <a:spLocks noChangeArrowheads="1"/>
          </p:cNvSpPr>
          <p:nvPr/>
        </p:nvSpPr>
        <p:spPr bwMode="auto">
          <a:xfrm>
            <a:off x="2867025" y="1158875"/>
            <a:ext cx="6096000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Муниципальная программа «Муниципальное управление городского округа Серебряные Пруды  Московской области» на 2017 – 2021 годы</a:t>
            </a:r>
          </a:p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программы: повышение эффективности муниципального управления и создание условий для социально- экономического развития городского округа Серебряные Пруды Московской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7" name="Прямоугольник 2"/>
          <p:cNvSpPr>
            <a:spLocks noChangeArrowheads="1"/>
          </p:cNvSpPr>
          <p:nvPr/>
        </p:nvSpPr>
        <p:spPr bwMode="auto">
          <a:xfrm>
            <a:off x="2528888" y="279400"/>
            <a:ext cx="6096000" cy="67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7000"/>
              </a:lnSpc>
            </a:pP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Подпрограммы: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>
              <a:lnSpc>
                <a:spcPct val="107000"/>
              </a:lnSpc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Подпрограмма 1 «Снижение административных барьеров, повышение качества и доступности предоставления государственных и муниципальных услуг, в том числе на базе многофункционального центра предоставления государственных и муниципальных услуг»,</a:t>
            </a: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>
              <a:lnSpc>
                <a:spcPct val="107000"/>
              </a:lnSpc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Подпрограмма 2 «Развитие информационно-коммуникационных технологий для повышения эффективности процессов управления и создания благоприятных условий жизни и ведения бизнеса»</a:t>
            </a: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>
              <a:lnSpc>
                <a:spcPct val="107000"/>
              </a:lnSpc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Подпрограмма 3 «Развитие муниципальной службы»,</a:t>
            </a: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>
              <a:lnSpc>
                <a:spcPct val="107000"/>
              </a:lnSpc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Подпрограмма 4 «Управление муниципальными финансами»</a:t>
            </a: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>
              <a:lnSpc>
                <a:spcPct val="107000"/>
              </a:lnSpc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Подпрограмма 5 «Развитие земельно-имущественного комплекса»</a:t>
            </a: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>
              <a:lnSpc>
                <a:spcPct val="107000"/>
              </a:lnSpc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Подпрограмма 6 «Развитие архивного дела»</a:t>
            </a: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>
              <a:lnSpc>
                <a:spcPct val="107000"/>
              </a:lnSpc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Подпрограмма 7 «Обеспечивающая подпрограмма»</a:t>
            </a: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>
              <a:lnSpc>
                <a:spcPct val="107000"/>
              </a:lnSpc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Подпрограмма 8 «Социальная поддержка работников здравоохранения»</a:t>
            </a: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>
              <a:lnSpc>
                <a:spcPct val="107000"/>
              </a:lnSpc>
            </a:pP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>
              <a:lnSpc>
                <a:spcPct val="107000"/>
              </a:lnSpc>
            </a:pP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8809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45" name="Диаграмма 4"/>
          <p:cNvGraphicFramePr>
            <a:graphicFrameLocks/>
          </p:cNvGraphicFramePr>
          <p:nvPr/>
        </p:nvGraphicFramePr>
        <p:xfrm>
          <a:off x="1981200" y="668338"/>
          <a:ext cx="8229600" cy="552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6" r:id="rId3" imgW="8230313" imgH="5517358" progId="Excel.Chart.8">
                  <p:embed/>
                </p:oleObj>
              </mc:Choice>
              <mc:Fallback>
                <p:oleObj r:id="rId3" imgW="8230313" imgH="5517358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668338"/>
                        <a:ext cx="8229600" cy="552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546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4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2065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0146" name="Прямоугольник 2"/>
          <p:cNvSpPr>
            <a:spLocks noChangeArrowheads="1"/>
          </p:cNvSpPr>
          <p:nvPr/>
        </p:nvSpPr>
        <p:spPr bwMode="auto">
          <a:xfrm>
            <a:off x="2786063" y="550863"/>
            <a:ext cx="6096000" cy="560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Подпрограмма «Снижение административных барьеров, повышение качества и доступности предоставления государственных и муниципальных услуг, в том числе на базе многофункционального центра предоставления государственных и 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муниципальных услуг»  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Финансирование: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2017 год-28 848,0 тыс.рублей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2018 год-28 848,0 тыс.рублей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2019 год-28 848,0 тыс.рублей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6083" name="Group 35"/>
          <p:cNvGraphicFramePr>
            <a:graphicFrameLocks noGrp="1"/>
          </p:cNvGraphicFramePr>
          <p:nvPr/>
        </p:nvGraphicFramePr>
        <p:xfrm>
          <a:off x="1639888" y="1601788"/>
          <a:ext cx="8243887" cy="3948112"/>
        </p:xfrm>
        <a:graphic>
          <a:graphicData uri="http://schemas.openxmlformats.org/drawingml/2006/table">
            <a:tbl>
              <a:tblPr/>
              <a:tblGrid>
                <a:gridCol w="5702300"/>
                <a:gridCol w="835025"/>
                <a:gridCol w="820737"/>
                <a:gridCol w="885825"/>
              </a:tblGrid>
              <a:tr h="817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Основные показатели реализации мероприятий подпрограммы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граждан, имеющих доступ к получению государственных и муниципальных услуг по принципу «одного окна» по месту пребывания, в том числе в МФЦ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92 %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92,5 %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93 %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Среднее число обращений представителей бизнес - сообщества в ОМСУ муниципального образования Московской области, МФЦ для получения одной муниципальной (государственной) услуги, связанной со сферой предпринимательской деятельности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1,5 ед.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1,5 ед.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1,5 ед.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Среднее время ожидания в очереди при обращении заявителя в МФЦ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 минут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12,5 минут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 минут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1201" name="Rectangle 1"/>
          <p:cNvSpPr>
            <a:spLocks noChangeArrowheads="1"/>
          </p:cNvSpPr>
          <p:nvPr/>
        </p:nvSpPr>
        <p:spPr bwMode="auto">
          <a:xfrm>
            <a:off x="3282950" y="2046288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2065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2194" name="Прямоугольник 2"/>
          <p:cNvSpPr>
            <a:spLocks noChangeArrowheads="1"/>
          </p:cNvSpPr>
          <p:nvPr/>
        </p:nvSpPr>
        <p:spPr bwMode="auto">
          <a:xfrm>
            <a:off x="2987675" y="696913"/>
            <a:ext cx="60960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365125">
              <a:lnSpc>
                <a:spcPct val="115000"/>
              </a:lnSpc>
              <a:spcAft>
                <a:spcPts val="1000"/>
              </a:spcAft>
              <a:tabLst>
                <a:tab pos="449263" algn="l"/>
                <a:tab pos="479425" algn="l"/>
              </a:tabLst>
            </a:pPr>
            <a:r>
              <a:rPr lang="ru-RU" b="1">
                <a:latin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</a:rPr>
              <a:t>Подпрограмма «Развитие информационно-коммуникационных технологий для повышения эффективности процессов управления и создания благоприятных условий жизни и ведения бизнеса»  </a:t>
            </a:r>
          </a:p>
          <a:p>
            <a:pPr marL="228600" indent="-365125" algn="l">
              <a:lnSpc>
                <a:spcPct val="115000"/>
              </a:lnSpc>
              <a:spcAft>
                <a:spcPts val="1000"/>
              </a:spcAft>
              <a:tabLst>
                <a:tab pos="449263" algn="l"/>
                <a:tab pos="479425" algn="l"/>
              </a:tabLst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28600" indent="-365125">
              <a:lnSpc>
                <a:spcPct val="115000"/>
              </a:lnSpc>
              <a:spcAft>
                <a:spcPts val="1000"/>
              </a:spcAft>
              <a:tabLst>
                <a:tab pos="449263" algn="l"/>
                <a:tab pos="479425" algn="l"/>
              </a:tabLst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Расходы бюджета городского округа:</a:t>
            </a:r>
          </a:p>
          <a:p>
            <a:pPr marL="228600" indent="-365125">
              <a:lnSpc>
                <a:spcPct val="115000"/>
              </a:lnSpc>
              <a:spcAft>
                <a:spcPts val="1000"/>
              </a:spcAft>
              <a:tabLst>
                <a:tab pos="449263" algn="l"/>
                <a:tab pos="479425" algn="l"/>
              </a:tabLst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2017 год-7873,2 тыс.рублей</a:t>
            </a:r>
          </a:p>
          <a:p>
            <a:pPr marL="228600" indent="-365125">
              <a:lnSpc>
                <a:spcPct val="115000"/>
              </a:lnSpc>
              <a:spcAft>
                <a:spcPts val="1000"/>
              </a:spcAft>
              <a:tabLst>
                <a:tab pos="449263" algn="l"/>
                <a:tab pos="479425" algn="l"/>
              </a:tabLst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2018 год-7573,2 тыс.рублей</a:t>
            </a:r>
          </a:p>
          <a:p>
            <a:pPr marL="228600" indent="-365125">
              <a:lnSpc>
                <a:spcPct val="115000"/>
              </a:lnSpc>
              <a:spcAft>
                <a:spcPts val="1000"/>
              </a:spcAft>
              <a:tabLst>
                <a:tab pos="449263" algn="l"/>
                <a:tab pos="479425" algn="l"/>
              </a:tabLst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2019 год-7573,2 тыс.рублей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8155" name="Group 107"/>
          <p:cNvGraphicFramePr>
            <a:graphicFrameLocks noGrp="1"/>
          </p:cNvGraphicFramePr>
          <p:nvPr/>
        </p:nvGraphicFramePr>
        <p:xfrm>
          <a:off x="493713" y="385763"/>
          <a:ext cx="11160125" cy="5997575"/>
        </p:xfrm>
        <a:graphic>
          <a:graphicData uri="http://schemas.openxmlformats.org/drawingml/2006/table">
            <a:tbl>
              <a:tblPr/>
              <a:tblGrid>
                <a:gridCol w="8782050"/>
                <a:gridCol w="854075"/>
                <a:gridCol w="792162"/>
                <a:gridCol w="731838"/>
              </a:tblGrid>
              <a:tr h="169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Планируемые результаты реализации подпрограммы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работников ОМСУ муниципального образования Московской области, обеспеченных необходимым компьютерным оборудованием с предустановленным общесистемным программным обеспечением и организационной техникой в соответствии с установленными требованиями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информационных систем и ресурсов, используемых ОМСУ муниципального образования Московской области в своей деятельности, обеспеченных требуемым аппаратных обеспечением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96%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97%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персональных компьютеров, используемых на рабочих местах работников ОМСУ муниципального образования Московской области, обеспеченных антивирусным программным обеспечением с регулярным обновлением соответствующих баз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работников ОМСУ муниципального образования Московской области, обеспеченных средствами электронной подписи в соответствии с установленными требованиями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документов служебной переписки ОМСУ муниципального образования Московской области и их подведомственных учреждений с ЦИОГВ и ГО Московской области, подведомственными ЦИОГВ и ГО Московской области организациями и учреждениями, не содержащих персональные данные и конфиденциальные сведения и направляемых исключительно в электронном виде с использованием МСЭД и средств электронной подписи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Увеличение доли граждан, использующих механизм получения государственных и муниципальных услуг в электронной форме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ОМСУ муниципального образования Московской области и их подведомственных учреждений, использующих региональные межведомственные информационные системы поддержки обеспечивающих функций и контроля результативности деятельности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85%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ОМСУ муниципального образования Московской области, а также находящихся в их ведении организаций и учреждений, участвующих в планировании, подготовке и проведении конкурентных процедур с использованием ЕАСУЗ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ОМСУ муниципального образования Московской области, а также находящихся в их ведении организаций и учреждений, использующих ЕИСУГИ для учета и контроля эффективности использования государственного и муниципального имущества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используемых в деятельности ОМСУ муниципального образования Московской области информационно-аналитических сервисов ЕИАС ЖКХ МО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муниципальных учреждений общего образования, обеспеченных доступом в информационно-телекоммуникационную сеть Интернет на скорости: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для организаций дошкольного образования – не менее 2 Мбит/с;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для общеобразовательных организаций, расположенных в городских поселениях, – не менее 50 Мбит/с;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для общеобразовательных организаций, расположенных в сельских поселениях, – не менее 10 Мбит/с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современных компьютеров (со сроком эксплуатации не более семи лет) на 100 обучающихся в общеобразовательных организациях муниципального образования Московской области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12,9 шт.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13,0 шт.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13,1 шт.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Среднее количество установленных базовых станций операторов на территории муниципального образования Московской области из расчета на 1 кв. км в населенных пунктах с численностью населения более 10 тыс. чел.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1,5 шт.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шт.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2,25 шт.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многоквартирных домов, имеющих возможность пользоваться услугами проводного и мобильного доступа в информационно-телекоммуникационную сеть Интернет на скорости не менее 1 Мбит/с, предоставляемыми не менее чем 2 операторами связи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85%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Участие в планировании, подготовке и проведении конкурентных процедур с использованием Единой автоматизированной системы управления закупками и торгами Московской области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Планирование бюджета с использованием автоматизированной системы управления бюджетным процессом Московской области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Использование автоматизированной системы управления бюджетными процессами ОМСУ Московской области в части исполнения местного бюджета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59" marR="3335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1103313" y="452438"/>
            <a:ext cx="9404350" cy="1401762"/>
          </a:xfrm>
        </p:spPr>
        <p:txBody>
          <a:bodyPr/>
          <a:lstStyle/>
          <a:p>
            <a:pPr algn="ctr" eaLnBrk="1" hangingPunct="1"/>
            <a:r>
              <a:rPr lang="ru-RU" sz="3200" smtClean="0">
                <a:latin typeface="Times New Roman" pitchFamily="18" charset="0"/>
              </a:rPr>
              <a:t>Основные характеристики бюджета городского округа Серебряные Пруды на 2017 год, тыс.руб.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037410" y="2019686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3795" name="Рисунок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10956925" y="1373188"/>
            <a:ext cx="1119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>
                <a:latin typeface="Century Gothic" pitchFamily="34" charset="0"/>
              </a:rPr>
              <a:t>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2065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4242" name="Прямоугольник 2"/>
          <p:cNvSpPr>
            <a:spLocks noChangeArrowheads="1"/>
          </p:cNvSpPr>
          <p:nvPr/>
        </p:nvSpPr>
        <p:spPr bwMode="auto">
          <a:xfrm>
            <a:off x="2876550" y="1273175"/>
            <a:ext cx="6096000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Подпрограмма «Развитие муниципальной службы»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Финансирование подпрограммы: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2017 год - 4 859,8 тыс.рублей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2018 год - 4 945,4 тыс.рублей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2019 год - 4 960,3 тыс.рублей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 algn="l">
              <a:lnSpc>
                <a:spcPct val="107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0165" name="Group 69"/>
          <p:cNvGraphicFramePr>
            <a:graphicFrameLocks noGrp="1"/>
          </p:cNvGraphicFramePr>
          <p:nvPr/>
        </p:nvGraphicFramePr>
        <p:xfrm>
          <a:off x="681038" y="415925"/>
          <a:ext cx="9723437" cy="6146800"/>
        </p:xfrm>
        <a:graphic>
          <a:graphicData uri="http://schemas.openxmlformats.org/drawingml/2006/table">
            <a:tbl>
              <a:tblPr/>
              <a:tblGrid>
                <a:gridCol w="6827837"/>
                <a:gridCol w="1004888"/>
                <a:gridCol w="1057275"/>
                <a:gridCol w="833437"/>
              </a:tblGrid>
              <a:tr h="1054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Основные показатели реализации мероприятий подпрограммы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г.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Достижение доли муниципальных правовых актов, разработанных и приведенных в соответствие с федеральным законодательством и законодательством Московской области по вопросам муниципальной службы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Достижение доли выполненных мероприятий от общего количества мероприятий, предусмотренных планом противодействия коррупции.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Достижение доли нарушений, выявленных по результатам прокурорского надзора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 бюджета на содержание работников органов местного самоуправления в расчете на одного жителя муниципального образования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2313 тыс. руб.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2309 тыс. руб.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2306 тыс. руб.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Достижение доли выполненных мероприятий от общего количества мероприятий, связанных с организацией муниципальной службы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Отклонение от предельной численности депутатов, выборных должностных лиц местного самоуправления, осуществляющих свои полномочия на постоянной основе, муниципальных служащих органов местного самоуправления муниципальных образований Московской области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Достижение доли муниципальных служащих, вышедших на пенсию, и получающих пенсию за выслугу лет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Достижение доли муниципальных служащих, прошедших ежегодную диспансеризацию от общего числа муниципальных служащих, подлежащих диспансеризации в отчетном году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Достижение доли муниципальных служащих, прошедших обучение по программам профессиональной переподготовки и повышения квалификации в соответствии с планом - заказом, от общего числа муниципальных служащих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5322" name="Rectangle 1"/>
          <p:cNvSpPr>
            <a:spLocks noChangeArrowheads="1"/>
          </p:cNvSpPr>
          <p:nvPr/>
        </p:nvSpPr>
        <p:spPr bwMode="auto">
          <a:xfrm>
            <a:off x="2538413" y="5857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>
              <a:latin typeface="Century Gothic" pitchFamily="34" charset="0"/>
            </a:endParaRPr>
          </a:p>
        </p:txBody>
      </p:sp>
      <p:pic>
        <p:nvPicPr>
          <p:cNvPr id="39532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8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2065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6290" name="Прямоугольник 2"/>
          <p:cNvSpPr>
            <a:spLocks noChangeArrowheads="1"/>
          </p:cNvSpPr>
          <p:nvPr/>
        </p:nvSpPr>
        <p:spPr bwMode="auto">
          <a:xfrm>
            <a:off x="2665413" y="1671638"/>
            <a:ext cx="6096000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Подпрограмма  «Управление муниципальными финансами»</a:t>
            </a:r>
          </a:p>
          <a:p>
            <a:pPr>
              <a:lnSpc>
                <a:spcPct val="107000"/>
              </a:lnSpc>
            </a:pPr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Финансирование подпрограммы: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2017 год-3032,3 тыс.рублей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2018 год-3290,8 тыс.рублей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2019 год-3290,8 тыс.рублей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2195" name="Group 51"/>
          <p:cNvGraphicFramePr>
            <a:graphicFrameLocks noGrp="1"/>
          </p:cNvGraphicFramePr>
          <p:nvPr/>
        </p:nvGraphicFramePr>
        <p:xfrm>
          <a:off x="1095375" y="1166813"/>
          <a:ext cx="8974138" cy="4594225"/>
        </p:xfrm>
        <a:graphic>
          <a:graphicData uri="http://schemas.openxmlformats.org/drawingml/2006/table">
            <a:tbl>
              <a:tblPr/>
              <a:tblGrid>
                <a:gridCol w="5856288"/>
                <a:gridCol w="990600"/>
                <a:gridCol w="1233487"/>
                <a:gridCol w="893763"/>
              </a:tblGrid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Основные показатели  реализации мероприятий подпрограммы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Исполнение бюджета муниципального образования по  налоговым и неналоговым доходам к первоначально утвержденному уровню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Более либо равно100%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Более либо равно 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Более либо равно100%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Отношение дефицита бюджета  к доходам бюджета без учета безвозмездных поступлений и (или) поступлений налоговых доходов по дополнительным нормативам отчислений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Менее либо равно 5%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Менее либо равно 5%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Менее либо равно 5%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Удельный вес расходов бюджета, формируемых в рамках муниципальных программ в общем объеме расходов бюджета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 менее 94%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 менее 94%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 менее 95%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Отклонение кассовых расходов от кассового плана по расходам бюджета городского округа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Менее 10%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Менее 10%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Менее 10%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Отношение объема муниципального долга к годовому объему доходов бюджета  без учета безвозмездных поступлений и (или) поступлений налоговых доходов по дополнительным нормативам отчислений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Менее либо равно 50%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Менее либо равно 50%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Менее либо равно 50%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Отношение объема расходов на обслуживание долговых обязательств к общему объему расходов бюджета  (за исключением расходов, которые осуществляются за счет субвенций из федерального и областного бюджетов)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 более 1%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 более 1%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 более 1%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7355" name="Rectangle 1"/>
          <p:cNvSpPr>
            <a:spLocks noChangeArrowheads="1"/>
          </p:cNvSpPr>
          <p:nvPr/>
        </p:nvSpPr>
        <p:spPr bwMode="auto">
          <a:xfrm>
            <a:off x="2603500" y="1677988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 algn="l" defTabSz="914400" eaLnBrk="0" hangingPunct="0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altLang="ru-RU" sz="800">
              <a:latin typeface="Century Gothic" pitchFamily="34" charset="0"/>
            </a:endParaRPr>
          </a:p>
          <a:p>
            <a:pPr indent="342900" algn="l" defTabSz="914400" eaLnBrk="0" hangingPunct="0"/>
            <a:endParaRPr lang="ru-RU" altLang="ru-RU"/>
          </a:p>
        </p:txBody>
      </p:sp>
      <p:pic>
        <p:nvPicPr>
          <p:cNvPr id="39735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2065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8338" name="Прямоугольник 2"/>
          <p:cNvSpPr>
            <a:spLocks noChangeArrowheads="1"/>
          </p:cNvSpPr>
          <p:nvPr/>
        </p:nvSpPr>
        <p:spPr bwMode="auto">
          <a:xfrm>
            <a:off x="2927350" y="1362075"/>
            <a:ext cx="60960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Подпрограмма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«Развитие земельно-имущественного комплекса»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Финансирование подпрограммы: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2017 год-3500,0 тыс.рублей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2018 год-3500,0 тыс.рублей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2019 год-3500,0 тыс.рублей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 algn="l">
              <a:lnSpc>
                <a:spcPct val="107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249" name="Group 57"/>
          <p:cNvGraphicFramePr>
            <a:graphicFrameLocks noGrp="1"/>
          </p:cNvGraphicFramePr>
          <p:nvPr/>
        </p:nvGraphicFramePr>
        <p:xfrm>
          <a:off x="720725" y="896938"/>
          <a:ext cx="8542338" cy="5692775"/>
        </p:xfrm>
        <a:graphic>
          <a:graphicData uri="http://schemas.openxmlformats.org/drawingml/2006/table">
            <a:tbl>
              <a:tblPr/>
              <a:tblGrid>
                <a:gridCol w="6040438"/>
                <a:gridCol w="806450"/>
                <a:gridCol w="815975"/>
                <a:gridCol w="879475"/>
              </a:tblGrid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Основные показатели реализации мероприятий подпрограммы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14" marR="682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14" marR="682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14" marR="682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14" marR="682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1.Выставление оптимальной структуры собственности городского   округа Серебряные Пруды Московской области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14" marR="682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14" marR="682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14" marR="682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14" marR="682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2.Совершенствование схемы управления и распоряжения собственностью городского округа Серебряные Пруды Московской области и земельными участками, распоряжение которыми – полномочия органов местного самоуправления городского округа Серебряные Пруды Московской области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14" marR="682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14" marR="682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14" marR="682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14" marR="682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 Повышение (обеспечение)поступлений средств по доходным источникам консолидированного бюджета городского округа Серебряные Пруды Московской области от управления имуществом, в том числе земельными участками, находящимися в собственности (распоряжении) городского округа Серебряные Пруды Московской области.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14" marR="682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14" marR="682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14" marR="682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14" marR="682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3.1 Сумма поступлений от арендной платы за земельные участки, включая средства от продажи права аренды и поступления от взыскания задолженности по арендной плате, (тыс. руб.)</a:t>
                      </a:r>
                    </a:p>
                  </a:txBody>
                  <a:tcPr marL="68214" marR="682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14" marR="682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14" marR="682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14" marR="682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3.2 Сумма поступлений от продажи земельных участков, государственная собственность на которые не разграничена (тыс. руб.)</a:t>
                      </a:r>
                    </a:p>
                  </a:txBody>
                  <a:tcPr marL="68214" marR="682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14" marR="682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14" marR="682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14" marR="682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3.3 Сумма максимально допустимой задолженности по арендной плате за земельные участки, государственная собственность на которые не разграничена (тыс. руб.)</a:t>
                      </a:r>
                    </a:p>
                  </a:txBody>
                  <a:tcPr marL="68214" marR="682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7688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14" marR="682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5382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14" marR="682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3767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14" marR="682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3.4 Площадь земельных участков, подлежащих оформлению собственность муниципальных образований (га)</a:t>
                      </a:r>
                    </a:p>
                  </a:txBody>
                  <a:tcPr marL="68214" marR="682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14" marR="682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14" marR="682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14" marR="682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3.5 Площадь земельных участков, вовлеченных в хозяйственный оборот (га)</a:t>
                      </a:r>
                    </a:p>
                  </a:txBody>
                  <a:tcPr marL="68214" marR="682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14" marR="682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14" marR="682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14" marR="682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9941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8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2065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5253" name="Group 37"/>
          <p:cNvGraphicFramePr>
            <a:graphicFrameLocks noGrp="1"/>
          </p:cNvGraphicFramePr>
          <p:nvPr/>
        </p:nvGraphicFramePr>
        <p:xfrm>
          <a:off x="1362075" y="2409825"/>
          <a:ext cx="7694613" cy="3903663"/>
        </p:xfrm>
        <a:graphic>
          <a:graphicData uri="http://schemas.openxmlformats.org/drawingml/2006/table">
            <a:tbl>
              <a:tblPr/>
              <a:tblGrid>
                <a:gridCol w="6007100"/>
                <a:gridCol w="558800"/>
                <a:gridCol w="563563"/>
                <a:gridCol w="565150"/>
              </a:tblGrid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Планируемые результаты реализации подпрограммы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запросов, поступивших в муниципальный архив через многофункциональные центры предоставления государственных и муниципальных услуг, от общего числа запросов, поступивших за отчетный период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91,00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91,50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92,00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архивных документов, переведенных в электронно-цифровую форму, от общего количества документов, находящихся на хранении в муниципальном архиве Московской области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1,75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1,80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1,85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описей архивных документов, переведенных в электронно-цифровую форму, от общего количества документов, находящихся на хранении в муниципальном архиве Московской области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97,50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97,70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98,00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0418" name="Прямоугольник 4"/>
          <p:cNvSpPr>
            <a:spLocks noChangeArrowheads="1"/>
          </p:cNvSpPr>
          <p:nvPr/>
        </p:nvSpPr>
        <p:spPr bwMode="auto">
          <a:xfrm>
            <a:off x="3111500" y="474663"/>
            <a:ext cx="6096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 eaLnBrk="0" hangingPunct="0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Подпрограмма «Развитие архивного дела» </a:t>
            </a:r>
            <a:endParaRPr lang="ru-RU" altLang="ru-RU" sz="2400">
              <a:latin typeface="Century Gothic" pitchFamily="34" charset="0"/>
            </a:endParaRPr>
          </a:p>
          <a:p>
            <a:pPr defTabSz="914400" eaLnBrk="0" hangingPunct="0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Финансирование подпрограммы:</a:t>
            </a:r>
            <a:endParaRPr lang="ru-RU" altLang="ru-RU" sz="2400">
              <a:latin typeface="Century Gothic" pitchFamily="34" charset="0"/>
            </a:endParaRPr>
          </a:p>
          <a:p>
            <a:pPr defTabSz="914400" eaLnBrk="0" hangingPunct="0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2017 год-1189,0 тыс. рублей</a:t>
            </a:r>
            <a:endParaRPr lang="ru-RU" altLang="ru-RU" sz="2400">
              <a:latin typeface="Century Gothic" pitchFamily="34" charset="0"/>
            </a:endParaRPr>
          </a:p>
          <a:p>
            <a:pPr defTabSz="914400" eaLnBrk="0" hangingPunct="0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2018 год-1193,0 тыс.рублей</a:t>
            </a:r>
            <a:endParaRPr lang="ru-RU" altLang="ru-RU" sz="2400">
              <a:latin typeface="Century Gothic" pitchFamily="34" charset="0"/>
            </a:endParaRPr>
          </a:p>
          <a:p>
            <a:pPr defTabSz="914400" eaLnBrk="0" hangingPunct="0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2019 год-1197,0 тыс.рублей</a:t>
            </a:r>
            <a:endParaRPr lang="ru-RU" altLang="ru-RU" sz="240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0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2065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6277" name="Group 37"/>
          <p:cNvGraphicFramePr>
            <a:graphicFrameLocks noGrp="1"/>
          </p:cNvGraphicFramePr>
          <p:nvPr/>
        </p:nvGraphicFramePr>
        <p:xfrm>
          <a:off x="784225" y="3281363"/>
          <a:ext cx="9475788" cy="2054225"/>
        </p:xfrm>
        <a:graphic>
          <a:graphicData uri="http://schemas.openxmlformats.org/drawingml/2006/table">
            <a:tbl>
              <a:tblPr/>
              <a:tblGrid>
                <a:gridCol w="2501900"/>
                <a:gridCol w="2130425"/>
                <a:gridCol w="2317750"/>
                <a:gridCol w="252571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52" marR="653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52" marR="653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52" marR="653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52" marR="653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Всего:        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том числе:  </a:t>
                      </a:r>
                    </a:p>
                  </a:txBody>
                  <a:tcPr marL="65352" marR="653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156 365,2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52" marR="653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127 261,0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52" marR="653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138 358,8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52" marR="653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Средства      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бюджета городского округа</a:t>
                      </a:r>
                    </a:p>
                  </a:txBody>
                  <a:tcPr marL="65352" marR="653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123 355,2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52" marR="653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92 895,0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52" marR="653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102 603,8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52" marR="653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Средства бюджета Московской области</a:t>
                      </a:r>
                    </a:p>
                  </a:txBody>
                  <a:tcPr marL="65352" marR="653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31 075,00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52" marR="653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32 431,00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52" marR="653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33 820,00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52" marR="653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Средства  федерального    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бюджета</a:t>
                      </a:r>
                    </a:p>
                  </a:txBody>
                  <a:tcPr marL="65352" marR="653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1935,00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52" marR="653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1935,0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52" marR="653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1935,0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52" marR="653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1442" name="Прямоугольник 4"/>
          <p:cNvSpPr>
            <a:spLocks noChangeArrowheads="1"/>
          </p:cNvSpPr>
          <p:nvPr/>
        </p:nvSpPr>
        <p:spPr bwMode="auto">
          <a:xfrm>
            <a:off x="2989263" y="1019175"/>
            <a:ext cx="6096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 eaLnBrk="0" hangingPunct="0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Подпрограмма </a:t>
            </a:r>
            <a:endParaRPr lang="ru-RU" altLang="ru-RU" sz="2400">
              <a:latin typeface="Century Gothic" pitchFamily="34" charset="0"/>
            </a:endParaRPr>
          </a:p>
          <a:p>
            <a:pPr algn="l" defTabSz="914400" eaLnBrk="0" hangingPunct="0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«Обеспечивающая подпрограмма»</a:t>
            </a:r>
          </a:p>
          <a:p>
            <a:pPr algn="l" defTabSz="914400" eaLnBrk="0" hangingPunct="0"/>
            <a:endParaRPr lang="ru-RU" altLang="ru-RU" sz="2400">
              <a:latin typeface="Century Gothic" pitchFamily="34" charset="0"/>
            </a:endParaRPr>
          </a:p>
          <a:p>
            <a:pPr algn="l" defTabSz="914400" eaLnBrk="0" hangingPunct="0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Финансирование подпрограммы:</a:t>
            </a:r>
            <a:endParaRPr lang="ru-RU" altLang="ru-RU" sz="2400">
              <a:latin typeface="Century Gothic" pitchFamily="34" charset="0"/>
            </a:endParaRPr>
          </a:p>
          <a:p>
            <a:pPr algn="l" defTabSz="914400" eaLnBrk="0" hangingPunct="0"/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301" name="Group 37"/>
          <p:cNvGraphicFramePr>
            <a:graphicFrameLocks noGrp="1"/>
          </p:cNvGraphicFramePr>
          <p:nvPr/>
        </p:nvGraphicFramePr>
        <p:xfrm>
          <a:off x="1482725" y="1341438"/>
          <a:ext cx="7181850" cy="3790950"/>
        </p:xfrm>
        <a:graphic>
          <a:graphicData uri="http://schemas.openxmlformats.org/drawingml/2006/table">
            <a:tbl>
              <a:tblPr/>
              <a:tblGrid>
                <a:gridCol w="4570413"/>
                <a:gridCol w="904875"/>
                <a:gridCol w="822325"/>
                <a:gridCol w="884237"/>
              </a:tblGrid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Основные показатели реализации мероприятий подпрограммы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Среднее значение доли выплаченных объемов денежного содержания, прочих и иных выплат, страховых взносов от запланированных к выплате, 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просроченной задолженности по заработной плате сотрудникам из-за несвоевременного получения денежных средств из бюджета района в общем объеме просроченной задолженности по заработной плате муниципальных учреждений городского округа Серебряные Пруды  Московской области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0 %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0 %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0 %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фактического количества проведенных процедур закупок в общем количестве запланированных процедур закупок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объема выплаты субсидий на оплату коммунальных услуг и жилых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помещений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2465" name="Rectangle 1"/>
          <p:cNvSpPr>
            <a:spLocks noChangeArrowheads="1"/>
          </p:cNvSpPr>
          <p:nvPr/>
        </p:nvSpPr>
        <p:spPr bwMode="auto">
          <a:xfrm>
            <a:off x="2066925" y="133032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>
              <a:latin typeface="Century Gothic" pitchFamily="34" charset="0"/>
            </a:endParaRPr>
          </a:p>
        </p:txBody>
      </p:sp>
      <p:pic>
        <p:nvPicPr>
          <p:cNvPr id="40246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5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2065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3458" name="Прямоугольник 2"/>
          <p:cNvSpPr>
            <a:spLocks noChangeArrowheads="1"/>
          </p:cNvSpPr>
          <p:nvPr/>
        </p:nvSpPr>
        <p:spPr bwMode="auto">
          <a:xfrm>
            <a:off x="3008313" y="1166813"/>
            <a:ext cx="6096000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Подпрограмма  </a:t>
            </a:r>
          </a:p>
          <a:p>
            <a:pPr>
              <a:lnSpc>
                <a:spcPct val="115000"/>
              </a:lnSpc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«Социальная поддержка работников здравоохранения»</a:t>
            </a:r>
          </a:p>
          <a:p>
            <a:pPr>
              <a:lnSpc>
                <a:spcPct val="115000"/>
              </a:lnSpc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>
              <a:lnSpc>
                <a:spcPct val="115000"/>
              </a:lnSpc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Финансирование подпрограммы: </a:t>
            </a:r>
          </a:p>
          <a:p>
            <a:pPr>
              <a:lnSpc>
                <a:spcPct val="115000"/>
              </a:lnSpc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2017 год-652,0 тыс.рублей</a:t>
            </a:r>
          </a:p>
          <a:p>
            <a:pPr>
              <a:lnSpc>
                <a:spcPct val="115000"/>
              </a:lnSpc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2018 год-652,0 тыс.рублей</a:t>
            </a:r>
          </a:p>
          <a:p>
            <a:pPr>
              <a:lnSpc>
                <a:spcPct val="115000"/>
              </a:lnSpc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2019 год-652,0 тыс.рублей </a:t>
            </a:r>
          </a:p>
          <a:p>
            <a:pPr>
              <a:lnSpc>
                <a:spcPct val="115000"/>
              </a:lnSpc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5" name="Rectangle 2"/>
          <p:cNvSpPr>
            <a:spLocks noGrp="1"/>
          </p:cNvSpPr>
          <p:nvPr>
            <p:ph type="title"/>
          </p:nvPr>
        </p:nvSpPr>
        <p:spPr>
          <a:xfrm>
            <a:off x="646113" y="452438"/>
            <a:ext cx="10710862" cy="1400175"/>
          </a:xfrm>
        </p:spPr>
        <p:txBody>
          <a:bodyPr/>
          <a:lstStyle/>
          <a:p>
            <a:pPr algn="ctr"/>
            <a:r>
              <a:rPr lang="ru-RU" sz="2400" smtClean="0">
                <a:latin typeface="Times New Roman" pitchFamily="18" charset="0"/>
              </a:rPr>
              <a:t>      </a:t>
            </a:r>
            <a:r>
              <a:rPr lang="ru-RU" sz="3200" smtClean="0">
                <a:latin typeface="Times New Roman" pitchFamily="18" charset="0"/>
              </a:rPr>
              <a:t>Основные характеристики бюджета городского округа Серебряные Пруды на плановый период,</a:t>
            </a:r>
            <a:r>
              <a:rPr lang="en-US" sz="3200" smtClean="0">
                <a:latin typeface="Times New Roman" pitchFamily="18" charset="0"/>
              </a:rPr>
              <a:t> </a:t>
            </a:r>
            <a:r>
              <a:rPr lang="ru-RU" sz="3200" smtClean="0">
                <a:latin typeface="Times New Roman" pitchFamily="18" charset="0"/>
              </a:rPr>
              <a:t>тыс.руб.</a:t>
            </a:r>
          </a:p>
        </p:txBody>
      </p:sp>
      <p:graphicFrame>
        <p:nvGraphicFramePr>
          <p:cNvPr id="293894" name="Object 6"/>
          <p:cNvGraphicFramePr>
            <a:graphicFrameLocks noGrp="1" noChangeAspect="1"/>
          </p:cNvGraphicFramePr>
          <p:nvPr>
            <p:ph type="tbl" idx="1"/>
          </p:nvPr>
        </p:nvGraphicFramePr>
        <p:xfrm>
          <a:off x="3775075" y="1831975"/>
          <a:ext cx="5146675" cy="491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895" name="Диаграмма" r:id="rId3" imgW="4400550" imgH="4200525" progId="MSGraph.Chart.8">
                  <p:embed followColorScheme="full"/>
                </p:oleObj>
              </mc:Choice>
              <mc:Fallback>
                <p:oleObj name="Диаграмма" r:id="rId3" imgW="4400550" imgH="4200525" progId="MSGraph.Chart.8">
                  <p:embed followColorScheme="full"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5" y="1831975"/>
                        <a:ext cx="5146675" cy="491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3896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60" name="Group 48"/>
          <p:cNvGraphicFramePr>
            <a:graphicFrameLocks noGrp="1"/>
          </p:cNvGraphicFramePr>
          <p:nvPr/>
        </p:nvGraphicFramePr>
        <p:xfrm>
          <a:off x="1041400" y="1725613"/>
          <a:ext cx="8551863" cy="3990975"/>
        </p:xfrm>
        <a:graphic>
          <a:graphicData uri="http://schemas.openxmlformats.org/drawingml/2006/table">
            <a:tbl>
              <a:tblPr/>
              <a:tblGrid>
                <a:gridCol w="5976938"/>
                <a:gridCol w="890587"/>
                <a:gridCol w="812800"/>
                <a:gridCol w="871538"/>
              </a:tblGrid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Планируемые результаты реализации подпрограммы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г.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г.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г.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Ввод в эксплуатацию ФАПов,единиц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обучающихся в муниципальных общеобразовательных учреждениях, прошедших профилактические осмотры с целью раннего выявления лиц, допускающих немедицинское потребление наркотических средств от количества обучающихся  с 13 лет в образовательных организациях, подлежащих профосмотрам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медицинских работников государственных учреждений здравоохранения муниципального образования обеспеченных жилыми помещениями,%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60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70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взрослого населения муниципального образования, прошедшего диспансеризацию, от общего числа взрослого населения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населения ,которым проведены профилактические осмотры на туберкулез,%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67.2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Смертность от дорожно-транспортных происшествий, случаев на 100 тыс. человек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4523" name="Rectangle 1"/>
          <p:cNvSpPr>
            <a:spLocks noChangeArrowheads="1"/>
          </p:cNvSpPr>
          <p:nvPr/>
        </p:nvSpPr>
        <p:spPr bwMode="auto">
          <a:xfrm>
            <a:off x="2955925" y="1789113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>
              <a:latin typeface="Century Gothic" pitchFamily="34" charset="0"/>
            </a:endParaRPr>
          </a:p>
        </p:txBody>
      </p:sp>
      <p:pic>
        <p:nvPicPr>
          <p:cNvPr id="40452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2065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5506" name="Прямоугольник 2"/>
          <p:cNvSpPr>
            <a:spLocks noChangeArrowheads="1"/>
          </p:cNvSpPr>
          <p:nvPr/>
        </p:nvSpPr>
        <p:spPr bwMode="auto">
          <a:xfrm>
            <a:off x="2765425" y="0"/>
            <a:ext cx="6096000" cy="703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Муниципальная программа «Развитие и функционирование дорожно-транспортного комплекса в городском округе Серебряные Пруды Московской области» на 2017-2021 годы 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  <a:endParaRPr 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r">
              <a:lnSpc>
                <a:spcPct val="107000"/>
              </a:lnSpc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endParaRPr 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l">
              <a:lnSpc>
                <a:spcPct val="107000"/>
              </a:lnSpc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 муниципальной программы:   </a:t>
            </a:r>
          </a:p>
          <a:p>
            <a:pPr algn="l">
              <a:lnSpc>
                <a:spcPct val="107000"/>
              </a:lnSpc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 Повышение доступности и качества транспортных услуг для населения;</a:t>
            </a:r>
          </a:p>
          <a:p>
            <a:pPr algn="l">
              <a:lnSpc>
                <a:spcPct val="107000"/>
              </a:lnSpc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 Развитие современной и эффективной транспортной инфраструктуры;</a:t>
            </a:r>
          </a:p>
          <a:p>
            <a:pPr algn="l">
              <a:lnSpc>
                <a:spcPct val="107000"/>
              </a:lnSpc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 Повышение безопасности дорожно-транспортного комплекса. </a:t>
            </a:r>
          </a:p>
          <a:p>
            <a:pPr algn="l">
              <a:lnSpc>
                <a:spcPct val="107000"/>
              </a:lnSpc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подпрограмм:</a:t>
            </a:r>
          </a:p>
          <a:p>
            <a:pPr algn="l">
              <a:lnSpc>
                <a:spcPct val="107000"/>
              </a:lnSpc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1.Дороги городского округа Серебряные Пруды Московской области </a:t>
            </a:r>
          </a:p>
          <a:p>
            <a:pPr algn="l">
              <a:lnSpc>
                <a:spcPct val="107000"/>
              </a:lnSpc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2.Повышение безопасности дорожного движения и организация перевозок пассажиров по маршрутам регулируемых перевозок по регулируемым тарифам, на которых отдельным категориям граждан предоставляются меры социальной поддержки.</a:t>
            </a:r>
          </a:p>
          <a:p>
            <a:pPr algn="l">
              <a:lnSpc>
                <a:spcPct val="107000"/>
              </a:lnSpc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953" name="Диаграмма 3"/>
          <p:cNvGraphicFramePr>
            <a:graphicFrameLocks/>
          </p:cNvGraphicFramePr>
          <p:nvPr/>
        </p:nvGraphicFramePr>
        <p:xfrm>
          <a:off x="1981200" y="668338"/>
          <a:ext cx="8229600" cy="552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4" r:id="rId3" imgW="8230313" imgH="5517358" progId="Excel.Chart.8">
                  <p:embed/>
                </p:oleObj>
              </mc:Choice>
              <mc:Fallback>
                <p:oleObj r:id="rId3" imgW="8230313" imgH="5517358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668338"/>
                        <a:ext cx="8229600" cy="552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5954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2065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7554" name="Прямоугольник 2"/>
          <p:cNvSpPr>
            <a:spLocks noChangeArrowheads="1"/>
          </p:cNvSpPr>
          <p:nvPr/>
        </p:nvSpPr>
        <p:spPr bwMode="auto">
          <a:xfrm>
            <a:off x="3400425" y="1409700"/>
            <a:ext cx="6096000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Подпрограмма «Дороги»  </a:t>
            </a:r>
          </a:p>
          <a:p>
            <a:pPr>
              <a:lnSpc>
                <a:spcPct val="107000"/>
              </a:lnSpc>
            </a:pP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Финансирование подпрограммы:</a:t>
            </a:r>
          </a:p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2017 год-50 676,30 тыс.рублей</a:t>
            </a:r>
          </a:p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2018 год-45 833,30 тыс.рублей</a:t>
            </a:r>
          </a:p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2019 год-41 900,00 тыс.рублей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3512" name="Group 104"/>
          <p:cNvGraphicFramePr>
            <a:graphicFrameLocks noGrp="1"/>
          </p:cNvGraphicFramePr>
          <p:nvPr/>
        </p:nvGraphicFramePr>
        <p:xfrm>
          <a:off x="477838" y="633413"/>
          <a:ext cx="10972800" cy="6232525"/>
        </p:xfrm>
        <a:graphic>
          <a:graphicData uri="http://schemas.openxmlformats.org/drawingml/2006/table">
            <a:tbl>
              <a:tblPr/>
              <a:tblGrid>
                <a:gridCol w="8772525"/>
                <a:gridCol w="765175"/>
                <a:gridCol w="796925"/>
                <a:gridCol w="638175"/>
              </a:tblGrid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Планируемые результаты реализации подпрограммы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муниципальных дорог, не отвечающих нормативным требованиям в общей протяженности дорог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44,53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42,53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40,53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Справочно: Протяженность сети автомобильных дорог общего пользования местного значения не отвечающих нормативным требованиям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136,70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134,10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131,43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Дефицит парковочных мест на парковках общего пользования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Плановое количество парковочных мест на парковках общего пользования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10548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10548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10548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Фактическое количество парковочных мест на парковках общего пользования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10691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10920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Фактическое количество парковочных мест на перехватывающих парковках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Увеличение площади поверхности автомобильных дорог и искусственных сооружений на них, приведение в нормативное состояние с использованием субсидий из дорожного фонда Московской области и средств бюджетов муниципальных образований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Справочно: протяженность отремонтированных автомобильных дорог общего пользования местного значения с использованием субсидий из Дорожного фонда Московской области и средств муниципальных образований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4,166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3,333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Прирост протяженности сети автомобильных дорог местного значения на территории субъекта Российской Федерации в результате строительства новых автомобильных дорог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Прирост протяженности автомобильных дорог общего пользования местного значения на территории субъекта Российской Федерации, соответствующих нормативным требованиям к транспортно-эксплуатационным показателям в результате реконструкции автомобильных дорог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Объемы ввода в эксплуатацию после строительства и реконструкции автомобильных дорог общего пользования местного значения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Объемы ввода в эксплуатацию после строительства и реконструкции автомобильных дорог общего пользования местного значения, исходя из расчетной протяженности введенных искусственных сооружений (мостов, мостовых переходов, путепроводов, транспортных развязок)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Общая протяженность автомобильных дорог общего пользования на территории субъекта Российской Федерации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292,9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292,9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292,9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Общая протяженность автомобильных дорог общего пользования местного значения, соответствующих нормативным требованиям к транспортно-эксплуатационным показателям на 31 декабря отчетного года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156,2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158,8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Увеличение площади поверхности дворовых территорий многоквартирных домов, приведение в нормативное состояние с использованием субсидий из Дорожного фонда Московской области и средств бюджетов муниципальных образований в нормативное состояние (в т. ч. с привлечением субсидий)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881" marR="428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8664" name="Rectangle 1"/>
          <p:cNvSpPr>
            <a:spLocks noChangeArrowheads="1"/>
          </p:cNvSpPr>
          <p:nvPr/>
        </p:nvSpPr>
        <p:spPr bwMode="auto">
          <a:xfrm>
            <a:off x="4295775" y="70485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>
              <a:latin typeface="Century Gothic" pitchFamily="34" charset="0"/>
            </a:endParaRPr>
          </a:p>
        </p:txBody>
      </p:sp>
      <p:pic>
        <p:nvPicPr>
          <p:cNvPr id="40866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225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2065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02" name="Прямоугольник 2"/>
          <p:cNvSpPr>
            <a:spLocks noChangeArrowheads="1"/>
          </p:cNvSpPr>
          <p:nvPr/>
        </p:nvSpPr>
        <p:spPr bwMode="auto">
          <a:xfrm>
            <a:off x="2827338" y="839788"/>
            <a:ext cx="6096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Подпрограмма  2</a:t>
            </a:r>
          </a:p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«Повышение безопасности дорожного движения и организация перевозок пассажиров по маршрутам регулируемых перевозок по регулируемым тарифам, на которых отдельным категориям граждан предоставляются меры социальной поддержки»</a:t>
            </a:r>
          </a:p>
          <a:p>
            <a:pPr>
              <a:lnSpc>
                <a:spcPct val="107000"/>
              </a:lnSpc>
            </a:pP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Финансирование подпрограммы:</a:t>
            </a:r>
          </a:p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2017 год-14 706,0 тыс.рублей</a:t>
            </a:r>
          </a:p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2018 год-14 541,0 тыс.рублей</a:t>
            </a:r>
          </a:p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2019 год-14 571,0 тыс.рублей</a:t>
            </a:r>
          </a:p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2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5545" name="Group 41"/>
          <p:cNvGraphicFramePr>
            <a:graphicFrameLocks noGrp="1"/>
          </p:cNvGraphicFramePr>
          <p:nvPr/>
        </p:nvGraphicFramePr>
        <p:xfrm>
          <a:off x="1616075" y="561975"/>
          <a:ext cx="7954963" cy="5765800"/>
        </p:xfrm>
        <a:graphic>
          <a:graphicData uri="http://schemas.openxmlformats.org/drawingml/2006/table">
            <a:tbl>
              <a:tblPr/>
              <a:tblGrid>
                <a:gridCol w="4529138"/>
                <a:gridCol w="871537"/>
                <a:gridCol w="1054100"/>
                <a:gridCol w="1500188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Планируемые результаты реализации подпрограммы (проценты)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52" marR="653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52" marR="653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52" marR="653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52" marR="653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Смертность от  дорожно-транспортных происшествий, количество  погибших на 100 тыс. населения (Социальный риск), (количество погибших на 100 тыс. населения)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52" marR="653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23,02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52" marR="653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10,60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52" marR="653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10,60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52" marR="653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населения, проживающего в населенных пунктах, не имеющих регулярного автобусного и (или) железнодорожного сообщения с административным центром городского округа (муниципального района), в общей численности населения городского округа (муниципального района)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52" marR="653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52" marR="653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52" marR="653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52" marR="653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муниципальных маршрутов регулярных перевозок по регулируемым тарифам в общем количестве муниципальных маршрутов регулярных перевозок городского округа (муниципального района) на конец года (%)*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52" marR="653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52" marR="653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52" marR="653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52" marR="653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поездок, оплаченных с использованием единых транспортных карт, в общем количестве оплаченных пассажирами поездок на конец года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52" marR="653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52" marR="653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52" marR="653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52" marR="653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Протяженность веломаршрутов (%)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52" marR="653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52" marR="653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52" marR="653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52" marR="653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662" name="Rectangle 1"/>
          <p:cNvSpPr>
            <a:spLocks noChangeArrowheads="1"/>
          </p:cNvSpPr>
          <p:nvPr/>
        </p:nvSpPr>
        <p:spPr bwMode="auto">
          <a:xfrm>
            <a:off x="2786063" y="2266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>
              <a:latin typeface="Century Gothic" pitchFamily="34" charset="0"/>
            </a:endParaRPr>
          </a:p>
        </p:txBody>
      </p:sp>
      <p:pic>
        <p:nvPicPr>
          <p:cNvPr id="41066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5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" y="12065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1074" name="Диаграмма 4"/>
          <p:cNvGraphicFramePr>
            <a:graphicFrameLocks/>
          </p:cNvGraphicFramePr>
          <p:nvPr/>
        </p:nvGraphicFramePr>
        <p:xfrm>
          <a:off x="1981200" y="668338"/>
          <a:ext cx="8229600" cy="552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5" r:id="rId4" imgW="8230313" imgH="5517358" progId="Excel.Chart.8">
                  <p:embed/>
                </p:oleObj>
              </mc:Choice>
              <mc:Fallback>
                <p:oleObj r:id="rId4" imgW="8230313" imgH="5517358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668338"/>
                        <a:ext cx="8229600" cy="552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611" name="Group 107"/>
          <p:cNvGraphicFramePr>
            <a:graphicFrameLocks noGrp="1"/>
          </p:cNvGraphicFramePr>
          <p:nvPr/>
        </p:nvGraphicFramePr>
        <p:xfrm>
          <a:off x="819150" y="176213"/>
          <a:ext cx="10558463" cy="6702425"/>
        </p:xfrm>
        <a:graphic>
          <a:graphicData uri="http://schemas.openxmlformats.org/drawingml/2006/table">
            <a:tbl>
              <a:tblPr/>
              <a:tblGrid>
                <a:gridCol w="8281988"/>
                <a:gridCol w="787400"/>
                <a:gridCol w="828675"/>
                <a:gridCol w="660400"/>
              </a:tblGrid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Основные показатели реализации мероприятий  муниципальной программы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год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объема тепловой энергии, расчеты за которую осуществляются с использованием приборов учета, в общем объеме тепловой энергии, потребляемой (используемой) на территории муниципального образования (%)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8,2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8,2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8,7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объема горячей воды, расчеты за которую осуществляются с использованием приборов учета, в общем объеме горячей воды, потребляемой (используемой) на территории муниципального образования (%)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86,9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91,8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96,5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объема холодной воды, расчеты за которую осуществляются с использованием приборов учета, в общем объеме холодной воды, потребляемой (используемой) на территории муниципального образования (%)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71,6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75,4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80,4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объема электрической энергии, расчеты за которую осуществляются с использованием приборов учета, в общем объеме электрической энергии, потребляемой (используемой) на территории муниципального образования (%)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энергосервисных договоров заключенных органами местного самоуправления и муниципальными учреждениями (шт.)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ответственных за энергосбережение и повышение энергетической эффективности, прошедших обучение по образовательным программам в области энергосбережения и повышения энергетической эффективности (%)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7,5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7,8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8,2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муниципальных учреждений в общем количестве муниципальных учреждений, представивших информацию в информационные системы в области энергосбережения (%)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Удельный расход топлива на выработку тепловой энергии на котельных (т.у.т/млн.Гкал)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317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317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317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Удельный расход электрической энергии, используемой при передаче тепловой энергии в системах теплоснабжения (Квт/ч/тыс.куб.м.)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80,4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80,4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80,4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потерь тепловой энергии при ее передаче в общем объеме переданной тепловой энергии (%)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22,8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22,8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22,8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потерь воды при ее передаче в общем объеме переданной воды (%)  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7,5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7,5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7,5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Удельный расход электрической энергии, используемой для передачи (транспортировки) воды в системах водоснабжения (Квт/ч/тыс.куб.м.)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22,7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22,7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22,7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Удельный расход электрической энергии, используемой в системах водоотведения (на 1 куб. метр) (Квт/ч на 1 куб.м.)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2,7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2,7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2,7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Удельный расход электрической энергии в системах уличного освещения (на 1 кв.метр освещаемой площади с уровнем освещенности, соответствующим установленным нормативам) (Квт/ч на 1 кв.м)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1,48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1,45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1,43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Снижение смертности при дорожно — транспортных происшествиях на автомобильных дорогах, за счет доведения уровня освещенности до нормативного (%)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современных энергоэффективных светильников в общем количестве светильников наружного освещения (%)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79,27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86,53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91,43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аварийных опор и опор со сверхнормативным сроком службы в общем количестве опор наружного освещения (%)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23,46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22,12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20,89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самонесущего изолированного провода (СИП) в общей протяженности линий уличного освещения (%)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51,21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53,40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55,40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775" name="Rectangle 1"/>
          <p:cNvSpPr>
            <a:spLocks noChangeArrowheads="1"/>
          </p:cNvSpPr>
          <p:nvPr/>
        </p:nvSpPr>
        <p:spPr bwMode="auto">
          <a:xfrm>
            <a:off x="6599238" y="4603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>
              <a:latin typeface="Century Gothic" pitchFamily="34" charset="0"/>
            </a:endParaRPr>
          </a:p>
        </p:txBody>
      </p:sp>
      <p:pic>
        <p:nvPicPr>
          <p:cNvPr id="41277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8596" name="Group 68"/>
          <p:cNvGraphicFramePr>
            <a:graphicFrameLocks noGrp="1"/>
          </p:cNvGraphicFramePr>
          <p:nvPr/>
        </p:nvGraphicFramePr>
        <p:xfrm>
          <a:off x="1028700" y="0"/>
          <a:ext cx="9713913" cy="6519863"/>
        </p:xfrm>
        <a:graphic>
          <a:graphicData uri="http://schemas.openxmlformats.org/drawingml/2006/table">
            <a:tbl>
              <a:tblPr/>
              <a:tblGrid>
                <a:gridCol w="6500813"/>
                <a:gridCol w="1250950"/>
                <a:gridCol w="1031875"/>
                <a:gridCol w="930275"/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освещенных улиц, проездов, набережных, площадей с уровнем освещенности, соответствующим установленным нормативам в общей протяженности освещенных улиц, проездов, набережных, площадей (%)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84,01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87,96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91,91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улиц, проездов, набережных, площадей прошедших светотехническое обследование в общей протяженности освещенных улиц, проездов, набережных, площадей (%)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15,13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светильников в общем количестве светильников уличного освещения, управление которыми осуществляется с использованием автоматизированных систем управления уличным освещением (%)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92,31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92,95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93,75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Удельный расход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электрической энергии на снабжение органов местного самоуправления и муниципальных учреждений (Квт/ч на 1 кв.м.)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34,15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33,13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32,14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Удельный расход тепловой энергии на снабжение органов местного самоуправления и муниципальных учреждений (Гкал на 1 кв.м.)  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0,21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0,21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0,2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Удельный расход горячей воды на снабжение органов местного самоуправления и муниципальных учреждений (куб.м на 1 чел.)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1,28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1,25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1,22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Удельный расход холодной воды на снабжение органов местного самоуправления и муниципальных учреждений (куб.м.на 1 чел.)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3,06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2,98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2,91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Удельный расход   природного газа на снабжение органов местного самоуправления и муниципальных учреждений (куб.м.на 1 чел.)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1,21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1,17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1,13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объемов холодной воды, потребляемой (используемой) бюджетными учреждениями, расчеты за которую осуществляются с использованием приборов учета, в общем объеме воды, потребляемой (используемой) бюджетными учреждениями на территории муниципального образования (%)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объемов электрической энергии, потребляемой (используемой) органами местного самоуправления и муниципальными учреждениями, расчеты за которую осуществляются с использованием приборов учета, в общем объеме электрической энергии, потребляемой (используемой) муниципальными учреждениями на территории муниципального образования (%)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объемов тепловой энергии, потребляемой (используемой) органами местного самоуправления и муниципальными учреждениями, расчеты за которую осуществляются с использованием приборов учета, в общем объеме тепловой энергии, потребляемой (используемой) муниципальными учреждениями на территории муниципального образования (%)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375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Rectangle 2"/>
          <p:cNvSpPr>
            <a:spLocks noGrp="1"/>
          </p:cNvSpPr>
          <p:nvPr>
            <p:ph type="title" idx="4294967295"/>
          </p:nvPr>
        </p:nvSpPr>
        <p:spPr>
          <a:xfrm>
            <a:off x="0" y="452438"/>
            <a:ext cx="9404350" cy="1400175"/>
          </a:xfrm>
        </p:spPr>
        <p:txBody>
          <a:bodyPr/>
          <a:lstStyle/>
          <a:p>
            <a:pPr algn="ctr"/>
            <a:r>
              <a:rPr lang="ru-RU" sz="2400" smtClean="0"/>
              <a:t>          </a:t>
            </a:r>
            <a:r>
              <a:rPr lang="ru-RU" sz="3200" smtClean="0">
                <a:latin typeface="Times New Roman" pitchFamily="18" charset="0"/>
              </a:rPr>
              <a:t>Основные характеристики бюджета городского округа Серебряные Пруды </a:t>
            </a:r>
            <a:br>
              <a:rPr lang="ru-RU" sz="3200" smtClean="0">
                <a:latin typeface="Times New Roman" pitchFamily="18" charset="0"/>
              </a:rPr>
            </a:br>
            <a:r>
              <a:rPr lang="ru-RU" sz="3200" smtClean="0">
                <a:latin typeface="Times New Roman" pitchFamily="18" charset="0"/>
              </a:rPr>
              <a:t>на 2015-2019  годы, тыс.руб.</a:t>
            </a:r>
          </a:p>
        </p:txBody>
      </p:sp>
      <p:pic>
        <p:nvPicPr>
          <p:cNvPr id="29491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47" name="Group 47"/>
          <p:cNvGraphicFramePr>
            <a:graphicFrameLocks noGrp="1"/>
          </p:cNvGraphicFramePr>
          <p:nvPr>
            <p:ph/>
          </p:nvPr>
        </p:nvGraphicFramePr>
        <p:xfrm>
          <a:off x="990600" y="2208213"/>
          <a:ext cx="9404350" cy="3271837"/>
        </p:xfrm>
        <a:graphic>
          <a:graphicData uri="http://schemas.openxmlformats.org/drawingml/2006/table">
            <a:tbl>
              <a:tblPr/>
              <a:tblGrid>
                <a:gridCol w="1566863"/>
                <a:gridCol w="1568450"/>
                <a:gridCol w="1566862"/>
                <a:gridCol w="1566863"/>
                <a:gridCol w="1568450"/>
                <a:gridCol w="1566862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2015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отчет об исполнении консолидированного бюджета)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ожидаемое исполнение бюджета)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1 032 351,0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1 133 882,6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1 015 291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1 014 087,0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1 019 196,0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6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1 074 014,1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1 192 683,0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1 057 146,9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1 014 087,0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1 019 196,0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Дефицит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41 663,1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58 800,4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41 855,9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635" name="Group 83"/>
          <p:cNvGraphicFramePr>
            <a:graphicFrameLocks noGrp="1"/>
          </p:cNvGraphicFramePr>
          <p:nvPr/>
        </p:nvGraphicFramePr>
        <p:xfrm>
          <a:off x="1092200" y="384175"/>
          <a:ext cx="9713913" cy="6099175"/>
        </p:xfrm>
        <a:graphic>
          <a:graphicData uri="http://schemas.openxmlformats.org/drawingml/2006/table">
            <a:tbl>
              <a:tblPr/>
              <a:tblGrid>
                <a:gridCol w="6781800"/>
                <a:gridCol w="969963"/>
                <a:gridCol w="1031875"/>
                <a:gridCol w="930275"/>
              </a:tblGrid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Доля объемов горячей воды, потребляемой (используемой)органами местного самоуправления и муниципальными учреждениями, расчеты за которую осуществляются с использованием приборов учета, в общем объеме горячей воды, потребляемой (используемой) муниципальными учреждениями на территории муниципального образования (%)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 (%)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Удельный суммарный расход энергетических ресурсов на снабжение органов местного самоуправления и муниципальных учреждений (в расчете на 1 кв. метр общей площади) (Т.у.т./ кв.м.)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0,019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0,019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0,018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зданий, строений, сооружений, занимаемых организациями бюджетной сферы, оборудованных автоматизированными индивидуальными тепловыми пунктами (ИТП) (%)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6,25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6,25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приборов учета энергетических ресурсов в общем объеме приборов учета энергетических ресурсов, охваченных автоматизированными системами контроля учета энергетических ресурсов (%)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бюджетных учреждений, финансируемых за счет бюджета муниципального образования, в общем объеме бюджетных учреждений, в отношении которых проведено обязательное энергетическое обследование (%)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муниципальных учреждений в общем количестве муниципальных учреждений, представивших информацию в информационные системы в области энергосбережения.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 (А,В,С,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 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19,12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22,06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25,00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многоквартирных домов, соответствующих нормальному класу энергетической эффективности и выше (А,В,С,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Удельный расход электрической энергии в многоквартирных домах (Квт/ч на 1 кв.м.)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29,5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29,4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29,3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Удельный расход тепловой энергии в многоквартирных домах (Гкал на 1 кв.м.)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0,26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0,26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0,26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Удельный расход горячей воды в многоквартирных домах (куб.м.на 1 прож.)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22,02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21,96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21,91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Удельный расход холодной воды в многоквартирных домах (куб.м.на 1 прож.)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42,04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41,34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40,79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объемов электрической энергии, потребляемой (используемой) в многоквартирных домах, расчеты за которую осуществляются с использованием коллективных (общедомовых) приборов учета, в общем объеме электрической энергии, потребляемой (используемой) в многоквартирных домах на территории муниципального образования (%)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479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0624" name="Group 48"/>
          <p:cNvGraphicFramePr>
            <a:graphicFrameLocks noGrp="1"/>
          </p:cNvGraphicFramePr>
          <p:nvPr/>
        </p:nvGraphicFramePr>
        <p:xfrm>
          <a:off x="1209675" y="925513"/>
          <a:ext cx="9852025" cy="4837112"/>
        </p:xfrm>
        <a:graphic>
          <a:graphicData uri="http://schemas.openxmlformats.org/drawingml/2006/table">
            <a:tbl>
              <a:tblPr/>
              <a:tblGrid>
                <a:gridCol w="6421438"/>
                <a:gridCol w="1468437"/>
                <a:gridCol w="1031875"/>
                <a:gridCol w="930275"/>
              </a:tblGrid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объемов тепловой энергии, потребляемой (используемой) в многоквартирных домах, оплата которой осуществляется с использованием коллективных (общедомовых) приборов учета, в общем объеме тепловой энергии, потребляемой (используемой) в многоквартирных домах на территории, муниципального образования (%)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объемов воды, потребляемой (используемой) в многоквартирных домах, расчеты за которую осуществляются с использованием коллективных (общедомовых) приборов учета, в общем объеме воды, потребляемой (используемой) в многоквартирных домах на территории муниципального образования; (%)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Удельный суммарный расход энергетических ресурсов в многоквартирных домах (в расчете на 1 кв.метр общей площади) ( т.у.т. /кв.м.)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0,058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0,056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0,055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многоквартирных домов, оснащенных общедомовыми приборами учета потребляемых энергетических ресурсов (%)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13,6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55,7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транспортных средств, используемых органами местного самоуправления, муниципальными учреждениями, муниципальными унитарными предприятиями, в отношении которых проведены мероприятия по энергосбережению и повышению энергетической эффективности, в т.ч. по замещению бензина и диз. Топлива, используемого транспортными средствами в качестве моторного топлива, природным газом, газовыми смесями и сжиженным углеводородным газом, используемыми в качестве моторного топлива. ( ед.)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ответственных за энергосбережение и повышение энергетической эффективности, прошедших обучение по образовательным программам в области энергосбережения и повышения энергетической эффективности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3,70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11,11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18,52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энергосервисных договоров заключенных органами местного самоуправления и муниципальными учреждениями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12266" marR="122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578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5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" y="12065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6194" name="Диаграмма 4"/>
          <p:cNvGraphicFramePr>
            <a:graphicFrameLocks/>
          </p:cNvGraphicFramePr>
          <p:nvPr/>
        </p:nvGraphicFramePr>
        <p:xfrm>
          <a:off x="1981200" y="668338"/>
          <a:ext cx="8229600" cy="552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5" name="Диаграмма" r:id="rId4" imgW="8230313" imgH="5517358" progId="Excel.Chart.8">
                  <p:embed/>
                </p:oleObj>
              </mc:Choice>
              <mc:Fallback>
                <p:oleObj name="Диаграмма" r:id="rId4" imgW="8230313" imgH="5517358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668338"/>
                        <a:ext cx="8229600" cy="552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79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2065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7794" name="Прямоугольник 2"/>
          <p:cNvSpPr>
            <a:spLocks noChangeArrowheads="1"/>
          </p:cNvSpPr>
          <p:nvPr/>
        </p:nvSpPr>
        <p:spPr bwMode="auto">
          <a:xfrm>
            <a:off x="3087688" y="625475"/>
            <a:ext cx="6096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Муниципальная программа «Развитие системы информирования населения</a:t>
            </a:r>
            <a:endParaRPr lang="ru-RU" sz="240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r>
              <a:rPr lang="ru-RU" sz="240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органов местного самоуправления городского округа Серебряные Пруды Московской области» на 2017 – 2021 годы</a:t>
            </a:r>
            <a:endParaRPr lang="ru-RU" sz="240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r>
              <a:rPr lang="ru-RU" sz="240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 </a:t>
            </a:r>
            <a:endParaRPr lang="ru-RU" sz="240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r>
              <a:rPr lang="ru-RU" sz="240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Цели муниципальной программы: обеспечение открытости и прозрачности деятельности органов местного самоуправления городского округа Серебряные Пруды и создание условий для осуществления гражданского контроля  за деятельностью органов местного самоуправления городского округа Серебряные Пруды</a:t>
            </a:r>
            <a:endParaRPr lang="ru-RU" sz="2400"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241" name="Диаграмма 3"/>
          <p:cNvGraphicFramePr>
            <a:graphicFrameLocks/>
          </p:cNvGraphicFramePr>
          <p:nvPr/>
        </p:nvGraphicFramePr>
        <p:xfrm>
          <a:off x="1981200" y="668338"/>
          <a:ext cx="8229600" cy="552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2" r:id="rId3" imgW="8230313" imgH="5517358" progId="Excel.Chart.8">
                  <p:embed/>
                </p:oleObj>
              </mc:Choice>
              <mc:Fallback>
                <p:oleObj r:id="rId3" imgW="8230313" imgH="5517358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668338"/>
                        <a:ext cx="8229600" cy="552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8242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4710" name="Group 38"/>
          <p:cNvGraphicFramePr>
            <a:graphicFrameLocks noGrp="1"/>
          </p:cNvGraphicFramePr>
          <p:nvPr/>
        </p:nvGraphicFramePr>
        <p:xfrm>
          <a:off x="1436688" y="1635125"/>
          <a:ext cx="9067800" cy="3903663"/>
        </p:xfrm>
        <a:graphic>
          <a:graphicData uri="http://schemas.openxmlformats.org/drawingml/2006/table">
            <a:tbl>
              <a:tblPr/>
              <a:tblGrid>
                <a:gridCol w="5703887"/>
                <a:gridCol w="1001713"/>
                <a:gridCol w="1260475"/>
                <a:gridCol w="1101725"/>
              </a:tblGrid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Основные показатели реализации мероприятий  муниципальной программы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уровня информированности населения муниципального образования Московской области, 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115,61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139,33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160,79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мероприятий, к которым обеспечено праздничное, тематическое и праздничное световое оформление территории муниципального образования, ед.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9,00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тематических информационных кампаний, охваченных социальной рекламой на рекламных носителях наружной рекламы на территории муниципального образования Московской области, ед.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Соответствие количества и фактического расположения рекламных конструкций на территории муниципального образования согласованной Правительством Московской области схеме размещения рекламных конструкций и актуальность схемы размещения рекламных конструкций, 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9873" name="Rectangle 1"/>
          <p:cNvSpPr>
            <a:spLocks noChangeArrowheads="1"/>
          </p:cNvSpPr>
          <p:nvPr/>
        </p:nvSpPr>
        <p:spPr bwMode="auto">
          <a:xfrm>
            <a:off x="3482975" y="1636713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>
              <a:latin typeface="Century Gothic" pitchFamily="34" charset="0"/>
            </a:endParaRPr>
          </a:p>
        </p:txBody>
      </p:sp>
      <p:pic>
        <p:nvPicPr>
          <p:cNvPr id="41987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420866" name="Rectangle 3"/>
          <p:cNvSpPr>
            <a:spLocks noGrp="1"/>
          </p:cNvSpPr>
          <p:nvPr>
            <p:ph type="body" idx="1"/>
          </p:nvPr>
        </p:nvSpPr>
        <p:spPr>
          <a:xfrm>
            <a:off x="1744663" y="1458913"/>
            <a:ext cx="8947150" cy="4195762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sz="4400" smtClean="0">
                <a:latin typeface="Times New Roman" pitchFamily="18" charset="0"/>
              </a:rPr>
              <a:t>Источники внутреннего финансирования дефицита бюджета городского округа Серебряные Пруды</a:t>
            </a:r>
          </a:p>
        </p:txBody>
      </p:sp>
      <p:pic>
        <p:nvPicPr>
          <p:cNvPr id="42086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8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6851" name="Group 83"/>
          <p:cNvGraphicFramePr>
            <a:graphicFrameLocks noGrp="1"/>
          </p:cNvGraphicFramePr>
          <p:nvPr/>
        </p:nvGraphicFramePr>
        <p:xfrm>
          <a:off x="420688" y="1419225"/>
          <a:ext cx="11299825" cy="5183188"/>
        </p:xfrm>
        <a:graphic>
          <a:graphicData uri="http://schemas.openxmlformats.org/drawingml/2006/table">
            <a:tbl>
              <a:tblPr/>
              <a:tblGrid>
                <a:gridCol w="2909887"/>
                <a:gridCol w="1150938"/>
                <a:gridCol w="1773237"/>
                <a:gridCol w="1358900"/>
                <a:gridCol w="1697038"/>
                <a:gridCol w="1235075"/>
                <a:gridCol w="1174750"/>
              </a:tblGrid>
              <a:tr h="2270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Отчетность об исполнении консолидированного бюджета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ожидаемое исполнение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7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Источники внутреннего финансирования дефицитов бюджетов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-33568,4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41 663,1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58800,4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41 855,9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Кредиты кредитных организаций в валюте Российской Федерации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-7 800,0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-1000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8 500,0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8 500,0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Получение кредитов от кредитных организаций в валюте Российской Федерации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18 000,0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17 000,0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25 500,0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34 000,0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34 000,0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34 000,0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Погашение кредитов, предоставленных кредитами организациями в валюте Российской Федерации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-25 800,0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-18 000,0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-17 000,0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-25 500,0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-34000,0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-34000,0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Изменение остатков средств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-25 768,4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42 663,1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50300,4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33 355,9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Увеличение остатков средств бюджетов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-1 183 634,7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-1 054 626,4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-1 159382,6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-1 049 291,0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-1 048 087,0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-1 053 196,0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Уменьшение остатков средств бюджетов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1 157 866,3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1 097 289,5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1209 683,0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1 082 646,9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1 048 087,0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1 053 196,0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25" marR="425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1966" name="Прямоугольник 4"/>
          <p:cNvSpPr>
            <a:spLocks noChangeArrowheads="1"/>
          </p:cNvSpPr>
          <p:nvPr/>
        </p:nvSpPr>
        <p:spPr bwMode="auto">
          <a:xfrm>
            <a:off x="2665413" y="0"/>
            <a:ext cx="67865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 eaLnBrk="0" hangingPunct="0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Динамика и структура источников внутреннего финансирования дефицита бюджета городского округа Серебряные Пруды</a:t>
            </a:r>
            <a:endParaRPr lang="ru-RU" altLang="ru-R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422914" name="Rectangle 3"/>
          <p:cNvSpPr>
            <a:spLocks noGrp="1"/>
          </p:cNvSpPr>
          <p:nvPr>
            <p:ph type="body" idx="1"/>
          </p:nvPr>
        </p:nvSpPr>
        <p:spPr>
          <a:xfrm>
            <a:off x="1733550" y="1304925"/>
            <a:ext cx="8947150" cy="4195763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sz="4400" smtClean="0">
                <a:latin typeface="Times New Roman" pitchFamily="18" charset="0"/>
              </a:rPr>
              <a:t>Муниципальный долг городского округа Серебряные Пруды</a:t>
            </a:r>
          </a:p>
        </p:txBody>
      </p:sp>
      <p:pic>
        <p:nvPicPr>
          <p:cNvPr id="42291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423938" name="Rectangle 3"/>
          <p:cNvSpPr>
            <a:spLocks noGrp="1"/>
          </p:cNvSpPr>
          <p:nvPr>
            <p:ph type="body" idx="1"/>
          </p:nvPr>
        </p:nvSpPr>
        <p:spPr>
          <a:xfrm>
            <a:off x="1412875" y="1506538"/>
            <a:ext cx="8947150" cy="41957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smtClean="0">
                <a:latin typeface="Times New Roman" pitchFamily="18" charset="0"/>
              </a:rPr>
              <a:t>Муниципальный долг</a:t>
            </a:r>
            <a:r>
              <a:rPr lang="ru-RU" smtClean="0">
                <a:latin typeface="Times New Roman" pitchFamily="18" charset="0"/>
              </a:rPr>
              <a:t> -финансовые обязательства, возникающие в связи с привлечением кредитов в кредитных организациях, получением бюджетных кредитов   и предоставлением муниципальных гарантий, а также по выпущенным ценным бумагам</a:t>
            </a:r>
          </a:p>
          <a:p>
            <a:pPr>
              <a:lnSpc>
                <a:spcPct val="90000"/>
              </a:lnSpc>
            </a:pPr>
            <a:r>
              <a:rPr lang="ru-RU" b="1" smtClean="0">
                <a:latin typeface="Times New Roman" pitchFamily="18" charset="0"/>
              </a:rPr>
              <a:t>Бюджетный кредит-</a:t>
            </a:r>
            <a:r>
              <a:rPr lang="ru-RU" smtClean="0">
                <a:latin typeface="Times New Roman" pitchFamily="18" charset="0"/>
              </a:rPr>
              <a:t> денежные средства, предоставляемые одним бюджетов другому бюджету или юридическому лицу на определенный срок на возвратной основе</a:t>
            </a:r>
          </a:p>
          <a:p>
            <a:pPr>
              <a:lnSpc>
                <a:spcPct val="90000"/>
              </a:lnSpc>
            </a:pPr>
            <a:r>
              <a:rPr lang="ru-RU" b="1" smtClean="0">
                <a:latin typeface="Times New Roman" pitchFamily="18" charset="0"/>
              </a:rPr>
              <a:t>Кредиты от кредитных организаций</a:t>
            </a:r>
            <a:r>
              <a:rPr lang="ru-RU" smtClean="0">
                <a:latin typeface="Times New Roman" pitchFamily="18" charset="0"/>
              </a:rPr>
              <a:t> - предоставляются банками, иными кредитно-финансовыми институтами на погашение дефицита бюджета и погашение долговых обязательств</a:t>
            </a:r>
          </a:p>
          <a:p>
            <a:pPr>
              <a:lnSpc>
                <a:spcPct val="90000"/>
              </a:lnSpc>
            </a:pPr>
            <a:r>
              <a:rPr lang="ru-RU" b="1" smtClean="0">
                <a:latin typeface="Times New Roman" pitchFamily="18" charset="0"/>
              </a:rPr>
              <a:t>Муниципальная гарантия</a:t>
            </a:r>
            <a:r>
              <a:rPr lang="ru-RU" smtClean="0">
                <a:latin typeface="Times New Roman" pitchFamily="18" charset="0"/>
              </a:rPr>
              <a:t> -обязанность муниципального образования уплатить кредитору определенную денежную сумму за должника из средств местного бюджета при наступлении гарантийного случая</a:t>
            </a:r>
          </a:p>
          <a:p>
            <a:pPr>
              <a:lnSpc>
                <a:spcPct val="90000"/>
              </a:lnSpc>
            </a:pPr>
            <a:endParaRPr lang="ru-RU" smtClean="0">
              <a:latin typeface="Times New Roman" pitchFamily="18" charset="0"/>
            </a:endParaRPr>
          </a:p>
        </p:txBody>
      </p:sp>
      <p:pic>
        <p:nvPicPr>
          <p:cNvPr id="42393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sz="4800" b="1" smtClean="0">
                <a:latin typeface="Times New Roman" pitchFamily="18" charset="0"/>
              </a:rPr>
              <a:t>Доходы бюджета </a:t>
            </a:r>
          </a:p>
          <a:p>
            <a:pPr algn="ctr">
              <a:buFont typeface="Wingdings 3" pitchFamily="18" charset="2"/>
              <a:buNone/>
            </a:pPr>
            <a:r>
              <a:rPr lang="ru-RU" sz="4800" b="1" smtClean="0">
                <a:latin typeface="Times New Roman" pitchFamily="18" charset="0"/>
              </a:rPr>
              <a:t>городского округа </a:t>
            </a:r>
          </a:p>
          <a:p>
            <a:pPr algn="ctr">
              <a:buFont typeface="Wingdings 3" pitchFamily="18" charset="2"/>
              <a:buNone/>
            </a:pPr>
            <a:r>
              <a:rPr lang="ru-RU" sz="4800" b="1" smtClean="0">
                <a:latin typeface="Times New Roman" pitchFamily="18" charset="0"/>
              </a:rPr>
              <a:t>Серебряные Пруды</a:t>
            </a:r>
          </a:p>
        </p:txBody>
      </p:sp>
      <p:pic>
        <p:nvPicPr>
          <p:cNvPr id="295938" name="Рисунок 3"/>
          <p:cNvPicPr>
            <a:picLocks noGrp="1" noChangeAspect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060450" cy="1400175"/>
          </a:xfrm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1" name="Рисунок 1"/>
          <p:cNvPicPr>
            <a:picLocks noGrp="1" noChangeAspect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060450" cy="1400175"/>
          </a:xfrm>
        </p:spPr>
      </p:pic>
      <p:sp>
        <p:nvSpPr>
          <p:cNvPr id="424962" name="Rectangle 3"/>
          <p:cNvSpPr>
            <a:spLocks noGrp="1"/>
          </p:cNvSpPr>
          <p:nvPr>
            <p:ph type="body" idx="4294967295"/>
          </p:nvPr>
        </p:nvSpPr>
        <p:spPr>
          <a:xfrm>
            <a:off x="1555750" y="1019175"/>
            <a:ext cx="8947150" cy="4195763"/>
          </a:xfrm>
        </p:spPr>
        <p:txBody>
          <a:bodyPr/>
          <a:lstStyle/>
          <a:p>
            <a:r>
              <a:rPr lang="ru-RU" b="1" smtClean="0">
                <a:latin typeface="Times New Roman" pitchFamily="18" charset="0"/>
              </a:rPr>
              <a:t>Расходы на обслуживание муниципального долга-</a:t>
            </a:r>
            <a:r>
              <a:rPr lang="ru-RU" smtClean="0">
                <a:latin typeface="Times New Roman" pitchFamily="18" charset="0"/>
              </a:rPr>
              <a:t> денежные средства, направленные на выплату процентов по долгу </a:t>
            </a:r>
          </a:p>
          <a:p>
            <a:endParaRPr lang="ru-RU" smtClean="0">
              <a:latin typeface="Times New Roman" pitchFamily="18" charset="0"/>
            </a:endParaRPr>
          </a:p>
          <a:p>
            <a:pPr algn="ctr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</a:rPr>
              <a:t>Расходы на обслуживание муниципального долга городского округа Серебряные Пруды  на 2015-2019 годы</a:t>
            </a:r>
          </a:p>
          <a:p>
            <a:pPr>
              <a:buFont typeface="Wingdings 3" pitchFamily="18" charset="2"/>
              <a:buNone/>
            </a:pPr>
            <a:endParaRPr lang="ru-RU" smtClean="0">
              <a:latin typeface="Times New Roman" pitchFamily="18" charset="0"/>
            </a:endParaRPr>
          </a:p>
        </p:txBody>
      </p:sp>
      <p:graphicFrame>
        <p:nvGraphicFramePr>
          <p:cNvPr id="302124" name="Group 44"/>
          <p:cNvGraphicFramePr>
            <a:graphicFrameLocks noGrp="1"/>
          </p:cNvGraphicFramePr>
          <p:nvPr/>
        </p:nvGraphicFramePr>
        <p:xfrm>
          <a:off x="4429125" y="3397250"/>
          <a:ext cx="4489450" cy="3027363"/>
        </p:xfrm>
        <a:graphic>
          <a:graphicData uri="http://schemas.openxmlformats.org/drawingml/2006/table">
            <a:tbl>
              <a:tblPr/>
              <a:tblGrid>
                <a:gridCol w="2101850"/>
                <a:gridCol w="2387600"/>
              </a:tblGrid>
              <a:tr h="59213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Сумма ,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2015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2062,7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2388,0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3032,3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3290,8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3290,8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latin typeface="Times New Roman" pitchFamily="18" charset="0"/>
              </a:rPr>
              <a:t>Информация о состоянии муниципального долга городского округа Серебряные Пруды на 01 января 2016-2020 годов</a:t>
            </a:r>
          </a:p>
        </p:txBody>
      </p:sp>
      <p:pic>
        <p:nvPicPr>
          <p:cNvPr id="42598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1896" name="Group 56"/>
          <p:cNvGraphicFramePr>
            <a:graphicFrameLocks noGrp="1"/>
          </p:cNvGraphicFramePr>
          <p:nvPr/>
        </p:nvGraphicFramePr>
        <p:xfrm>
          <a:off x="1577975" y="1660525"/>
          <a:ext cx="8947150" cy="4121150"/>
        </p:xfrm>
        <a:graphic>
          <a:graphicData uri="http://schemas.openxmlformats.org/drawingml/2006/table">
            <a:tbl>
              <a:tblPr/>
              <a:tblGrid>
                <a:gridCol w="4473575"/>
                <a:gridCol w="4473575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 01.01.2016 года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17 000,0 - по кредитам, привлеченных в коммерческих банках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 01.01.2017 года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25 500,0-по кредитам, привлеченных в коммерческих банках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978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 01.01.2018 года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34 000,0-по кредитам, привлеченных в коммерческих банках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 01.01.2019 года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34 000,0-по кредитам, привлеченных в коммерческих банках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 01.01.2020 года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34 000,0-по кредитам, привлеченных в коммерческих банках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Заголовок 1"/>
          <p:cNvSpPr>
            <a:spLocks noGrp="1"/>
          </p:cNvSpPr>
          <p:nvPr>
            <p:ph type="title"/>
          </p:nvPr>
        </p:nvSpPr>
        <p:spPr>
          <a:xfrm>
            <a:off x="2003425" y="134938"/>
            <a:ext cx="9404350" cy="1400175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Муниципальный долг</a:t>
            </a:r>
            <a:br>
              <a:rPr lang="ru-RU" smtClean="0">
                <a:latin typeface="Times New Roman" pitchFamily="18" charset="0"/>
              </a:rPr>
            </a:br>
            <a:r>
              <a:rPr lang="ru-RU" smtClean="0"/>
              <a:t> </a:t>
            </a:r>
            <a:br>
              <a:rPr lang="ru-RU" smtClean="0"/>
            </a:br>
            <a:endParaRPr lang="ru-RU" smtClean="0"/>
          </a:p>
        </p:txBody>
      </p:sp>
      <p:pic>
        <p:nvPicPr>
          <p:cNvPr id="14029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0291" name="Диаграмма 7"/>
          <p:cNvGraphicFramePr>
            <a:graphicFrameLocks/>
          </p:cNvGraphicFramePr>
          <p:nvPr/>
        </p:nvGraphicFramePr>
        <p:xfrm>
          <a:off x="1379538" y="1389063"/>
          <a:ext cx="8229600" cy="551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2" r:id="rId4" imgW="8230313" imgH="5517358" progId="Excel.Chart.8">
                  <p:embed/>
                </p:oleObj>
              </mc:Choice>
              <mc:Fallback>
                <p:oleObj r:id="rId4" imgW="8230313" imgH="5517358" progId="Excel.Char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1389063"/>
                        <a:ext cx="8229600" cy="551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3" name="Заголовок 1"/>
          <p:cNvSpPr>
            <a:spLocks noGrp="1"/>
          </p:cNvSpPr>
          <p:nvPr>
            <p:ph type="title"/>
          </p:nvPr>
        </p:nvSpPr>
        <p:spPr>
          <a:xfrm>
            <a:off x="1539875" y="922338"/>
            <a:ext cx="8826500" cy="5667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200" smtClean="0">
                <a:latin typeface="Times New Roman" pitchFamily="18" charset="0"/>
              </a:rPr>
              <a:t>Финансовое управление администрации городского округа Серебряные Пруды Московской области </a:t>
            </a:r>
            <a:br>
              <a:rPr lang="ru-RU" sz="2200" smtClean="0">
                <a:latin typeface="Times New Roman" pitchFamily="18" charset="0"/>
              </a:rPr>
            </a:br>
            <a:endParaRPr lang="ru-RU" sz="2200" smtClean="0">
              <a:latin typeface="Times New Roman" pitchFamily="18" charset="0"/>
            </a:endParaRPr>
          </a:p>
        </p:txBody>
      </p:sp>
      <p:sp>
        <p:nvSpPr>
          <p:cNvPr id="428034" name="Прямоугольник 4"/>
          <p:cNvSpPr>
            <a:spLocks noChangeArrowheads="1"/>
          </p:cNvSpPr>
          <p:nvPr/>
        </p:nvSpPr>
        <p:spPr bwMode="auto">
          <a:xfrm>
            <a:off x="2992438" y="1716088"/>
            <a:ext cx="60960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>
                <a:latin typeface="Times New Roman" pitchFamily="18" charset="0"/>
              </a:rPr>
              <a:t>Адрес: р.п. Серебряные Пруды, ул. Первомайская, д.11 каб.35</a:t>
            </a:r>
          </a:p>
          <a:p>
            <a:pPr algn="l"/>
            <a:r>
              <a:rPr lang="ru-RU">
                <a:latin typeface="Times New Roman" pitchFamily="18" charset="0"/>
              </a:rPr>
              <a:t>Руководитель: </a:t>
            </a:r>
          </a:p>
          <a:p>
            <a:pPr algn="l"/>
            <a:r>
              <a:rPr lang="ru-RU">
                <a:latin typeface="Times New Roman" pitchFamily="18" charset="0"/>
              </a:rPr>
              <a:t>  </a:t>
            </a:r>
            <a:r>
              <a:rPr lang="ru-RU" b="1">
                <a:latin typeface="Times New Roman" pitchFamily="18" charset="0"/>
              </a:rPr>
              <a:t>Демченко Наталья Федоровна</a:t>
            </a:r>
            <a:r>
              <a:rPr lang="ru-RU">
                <a:latin typeface="Times New Roman" pitchFamily="18" charset="0"/>
              </a:rPr>
              <a:t> -заместитель главы - начальник финансового управления  </a:t>
            </a:r>
          </a:p>
          <a:p>
            <a:pPr algn="l"/>
            <a:r>
              <a:rPr lang="ru-RU">
                <a:latin typeface="Times New Roman" pitchFamily="18" charset="0"/>
              </a:rPr>
              <a:t>Приемные дни: каждый второй понедельник месяца</a:t>
            </a:r>
          </a:p>
          <a:p>
            <a:pPr algn="l"/>
            <a:r>
              <a:rPr lang="ru-RU">
                <a:latin typeface="Times New Roman" pitchFamily="18" charset="0"/>
              </a:rPr>
              <a:t/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 График работы финансового управления: ежедневно с 9-00 до 18-00, обед: с 13-00 до 14-00.</a:t>
            </a:r>
          </a:p>
          <a:p>
            <a:pPr algn="l"/>
            <a:r>
              <a:rPr lang="ru-RU">
                <a:latin typeface="Times New Roman" pitchFamily="18" charset="0"/>
              </a:rPr>
              <a:t>Выходные: суббота, воскресенье </a:t>
            </a:r>
          </a:p>
          <a:p>
            <a:pPr algn="l"/>
            <a:endParaRPr lang="ru-RU">
              <a:latin typeface="Times New Roman" pitchFamily="18" charset="0"/>
            </a:endParaRPr>
          </a:p>
          <a:p>
            <a:pPr algn="l"/>
            <a:r>
              <a:rPr lang="ru-RU">
                <a:latin typeface="Times New Roman" pitchFamily="18" charset="0"/>
              </a:rPr>
              <a:t>телефон: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8-49667-3-12-31</a:t>
            </a:r>
          </a:p>
          <a:p>
            <a:pPr algn="l"/>
            <a:r>
              <a:rPr lang="ru-RU">
                <a:latin typeface="Times New Roman" pitchFamily="18" charset="0"/>
              </a:rPr>
              <a:t>Электронная почта: </a:t>
            </a:r>
            <a:r>
              <a:rPr lang="en-US">
                <a:latin typeface="Times New Roman" pitchFamily="18" charset="0"/>
              </a:rPr>
              <a:t>sprud_fu@mail.ru</a:t>
            </a:r>
            <a:r>
              <a:rPr lang="ru-RU">
                <a:latin typeface="Times New Roman" pitchFamily="18" charset="0"/>
              </a:rPr>
              <a:t/>
            </a:r>
            <a:br>
              <a:rPr lang="ru-RU">
                <a:latin typeface="Times New Roman" pitchFamily="18" charset="0"/>
              </a:rPr>
            </a:br>
            <a:endParaRPr lang="ru-RU">
              <a:latin typeface="Times New Roman" pitchFamily="18" charset="0"/>
            </a:endParaRPr>
          </a:p>
          <a:p>
            <a:pPr algn="l"/>
            <a:endParaRPr lang="ru-RU">
              <a:latin typeface="Times New Roman" pitchFamily="18" charset="0"/>
            </a:endParaRPr>
          </a:p>
        </p:txBody>
      </p:sp>
      <p:pic>
        <p:nvPicPr>
          <p:cNvPr id="42803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</a:t>
            </a:r>
          </a:p>
        </p:txBody>
      </p:sp>
      <p:sp>
        <p:nvSpPr>
          <p:cNvPr id="296962" name="Rectangle 3"/>
          <p:cNvSpPr>
            <a:spLocks noGrp="1"/>
          </p:cNvSpPr>
          <p:nvPr>
            <p:ph type="body" idx="1"/>
          </p:nvPr>
        </p:nvSpPr>
        <p:spPr>
          <a:xfrm>
            <a:off x="1317625" y="1209675"/>
            <a:ext cx="8947150" cy="4195763"/>
          </a:xfrm>
          <a:ln>
            <a:solidFill>
              <a:schemeClr val="accent2"/>
            </a:solidFill>
          </a:ln>
        </p:spPr>
        <p:txBody>
          <a:bodyPr/>
          <a:lstStyle/>
          <a:p>
            <a:r>
              <a:rPr lang="ru-RU" b="1" smtClean="0">
                <a:latin typeface="Times New Roman" pitchFamily="18" charset="0"/>
              </a:rPr>
              <a:t>Налоговые доходы</a:t>
            </a:r>
            <a:r>
              <a:rPr lang="ru-RU" smtClean="0">
                <a:latin typeface="Times New Roman" pitchFamily="18" charset="0"/>
              </a:rPr>
              <a:t> -часть доходов граждан и организаций, которые они обязаны уплачивать в казну(например, налог на доходы физических лиц, земельный налог, транспортный налог и др.)</a:t>
            </a:r>
          </a:p>
          <a:p>
            <a:r>
              <a:rPr lang="ru-RU" b="1" smtClean="0">
                <a:latin typeface="Times New Roman" pitchFamily="18" charset="0"/>
              </a:rPr>
              <a:t>Неналоговые доходы</a:t>
            </a:r>
            <a:r>
              <a:rPr lang="ru-RU" smtClean="0">
                <a:latin typeface="Times New Roman" pitchFamily="18" charset="0"/>
              </a:rPr>
              <a:t> -платежи в виде штрафов, санкций за нарушение законодательства, платежи за пользование имуществом, доходы от платных услуг населения</a:t>
            </a:r>
          </a:p>
          <a:p>
            <a:r>
              <a:rPr lang="ru-RU" b="1" smtClean="0">
                <a:latin typeface="Times New Roman" pitchFamily="18" charset="0"/>
              </a:rPr>
              <a:t>Безвозмездные поступления</a:t>
            </a:r>
            <a:r>
              <a:rPr lang="ru-RU" smtClean="0">
                <a:latin typeface="Times New Roman" pitchFamily="18" charset="0"/>
              </a:rPr>
              <a:t> -денежные средства от других бюджетов бюджетной системы (в виде межбюджетных трансфертов), а также от физических и юридических лиц(в т.ч. в виде добровольных пожертвований)</a:t>
            </a:r>
          </a:p>
        </p:txBody>
      </p:sp>
      <p:pic>
        <p:nvPicPr>
          <p:cNvPr id="29696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7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</a:t>
            </a:r>
          </a:p>
        </p:txBody>
      </p:sp>
      <p:pic>
        <p:nvPicPr>
          <p:cNvPr id="16897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хема 1"/>
          <p:cNvGraphicFramePr/>
          <p:nvPr/>
        </p:nvGraphicFramePr>
        <p:xfrm>
          <a:off x="1411288" y="11255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Заголовок 1"/>
          <p:cNvSpPr>
            <a:spLocks noGrp="1"/>
          </p:cNvSpPr>
          <p:nvPr>
            <p:ph type="title"/>
          </p:nvPr>
        </p:nvSpPr>
        <p:spPr>
          <a:xfrm>
            <a:off x="1103313" y="560388"/>
            <a:ext cx="9404350" cy="1400175"/>
          </a:xfrm>
        </p:spPr>
        <p:txBody>
          <a:bodyPr/>
          <a:lstStyle/>
          <a:p>
            <a:pPr algn="ctr" eaLnBrk="1" hangingPunct="1"/>
            <a:r>
              <a:rPr lang="ru-RU" sz="3200" smtClean="0">
                <a:latin typeface="Times New Roman" pitchFamily="18" charset="0"/>
              </a:rPr>
              <a:t>Объем поступлений доходов бюджета городского округа Серебряные Пруды на 2017 - 2019 годы</a:t>
            </a:r>
          </a:p>
        </p:txBody>
      </p:sp>
      <p:pic>
        <p:nvPicPr>
          <p:cNvPr id="2253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Box 14"/>
          <p:cNvSpPr txBox="1">
            <a:spLocks noChangeArrowheads="1"/>
          </p:cNvSpPr>
          <p:nvPr/>
        </p:nvSpPr>
        <p:spPr bwMode="auto">
          <a:xfrm>
            <a:off x="10956925" y="1373188"/>
            <a:ext cx="1119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>
                <a:latin typeface="Century Gothic" pitchFamily="34" charset="0"/>
              </a:rPr>
              <a:t>Тыс. рублей</a:t>
            </a:r>
          </a:p>
        </p:txBody>
      </p:sp>
      <p:graphicFrame>
        <p:nvGraphicFramePr>
          <p:cNvPr id="22532" name="Объект 9"/>
          <p:cNvGraphicFramePr>
            <a:graphicFrameLocks noGrp="1"/>
          </p:cNvGraphicFramePr>
          <p:nvPr>
            <p:ph idx="1"/>
          </p:nvPr>
        </p:nvGraphicFramePr>
        <p:xfrm>
          <a:off x="1052513" y="2001838"/>
          <a:ext cx="9048750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Диаграмма" r:id="rId4" imgW="9048895" imgH="4295807" progId="Excel.Chart.8">
                  <p:embed/>
                </p:oleObj>
              </mc:Choice>
              <mc:Fallback>
                <p:oleObj name="Диаграмма" r:id="rId4" imgW="9048895" imgH="4295807" progId="Excel.Chart.8">
                  <p:embed/>
                  <p:pic>
                    <p:nvPicPr>
                      <p:cNvPr id="0" name="Объект 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2001838"/>
                        <a:ext cx="9048750" cy="429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7" name="Заголовок 1"/>
          <p:cNvSpPr>
            <a:spLocks noGrp="1"/>
          </p:cNvSpPr>
          <p:nvPr>
            <p:ph type="title"/>
          </p:nvPr>
        </p:nvSpPr>
        <p:spPr>
          <a:xfrm>
            <a:off x="1103313" y="395288"/>
            <a:ext cx="9404350" cy="1400175"/>
          </a:xfrm>
        </p:spPr>
        <p:txBody>
          <a:bodyPr/>
          <a:lstStyle/>
          <a:p>
            <a:pPr algn="ctr" eaLnBrk="1" hangingPunct="1"/>
            <a:r>
              <a:rPr lang="ru-RU" sz="2800" smtClean="0"/>
              <a:t>Объем поступлений доходов  </a:t>
            </a:r>
            <a:r>
              <a:rPr lang="ru-RU" sz="2800" smtClean="0">
                <a:solidFill>
                  <a:srgbClr val="EBEBEB"/>
                </a:solidFill>
              </a:rPr>
              <a:t>            </a:t>
            </a:r>
            <a:r>
              <a:rPr lang="ru-RU" sz="1400" smtClean="0">
                <a:solidFill>
                  <a:srgbClr val="EBEBEB"/>
                </a:solidFill>
              </a:rPr>
              <a:t>(тыс. руб.)</a:t>
            </a:r>
            <a:endParaRPr lang="ru-RU" sz="1400" smtClean="0"/>
          </a:p>
        </p:txBody>
      </p:sp>
      <p:graphicFrame>
        <p:nvGraphicFramePr>
          <p:cNvPr id="172171" name="Group 139"/>
          <p:cNvGraphicFramePr>
            <a:graphicFrameLocks noGrp="1"/>
          </p:cNvGraphicFramePr>
          <p:nvPr>
            <p:ph idx="1"/>
          </p:nvPr>
        </p:nvGraphicFramePr>
        <p:xfrm>
          <a:off x="274638" y="955675"/>
          <a:ext cx="10914062" cy="5889625"/>
        </p:xfrm>
        <a:graphic>
          <a:graphicData uri="http://schemas.openxmlformats.org/drawingml/2006/table">
            <a:tbl>
              <a:tblPr/>
              <a:tblGrid>
                <a:gridCol w="4581525"/>
                <a:gridCol w="1484312"/>
                <a:gridCol w="1055688"/>
                <a:gridCol w="1362075"/>
                <a:gridCol w="1300162"/>
                <a:gridCol w="113030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 2015 года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 бюджета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2016г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419 378,0</a:t>
                      </a: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183 960,6</a:t>
                      </a: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425303,0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439460,0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449 561,0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277 145,0</a:t>
                      </a: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39 590,0</a:t>
                      </a: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290716,0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297 264,0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304 546,0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277 145,0</a:t>
                      </a: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39 590,0</a:t>
                      </a: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290716,0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297 264,0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304 546,0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 реализуемые на территории Российской Федерации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24 407,0</a:t>
                      </a: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31 150,0</a:t>
                      </a: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25 758,0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25 758,0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25 758,0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21 750,0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26 874,1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20 637,0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24 359,0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22 882,0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имущество, в том числе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52 783,0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48 273,8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56 080,0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57 812,0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59 655,0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4 794,0</a:t>
                      </a: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3 350,0</a:t>
                      </a: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5 968,0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6 180,0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6 458,0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47 990,0</a:t>
                      </a: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44 924,0</a:t>
                      </a: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50 112,0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51 632,0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53 197,0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3 590,0</a:t>
                      </a: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2 836,0</a:t>
                      </a: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2 701,0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2 790,0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2 874,0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Задолженность и перерасчеты по отмененным налогам, сборам и иным обязательным платежам 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69,0</a:t>
                      </a: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15 989,0</a:t>
                      </a: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14 207,7</a:t>
                      </a: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13 528,0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13 528,0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13 528,0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568,0</a:t>
                      </a: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358,0</a:t>
                      </a: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348,0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385,0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2 261,0</a:t>
                      </a: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2 012,0</a:t>
                      </a: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2 045,0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2 156,0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2 189,0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14 643,0</a:t>
                      </a: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15 515,0</a:t>
                      </a: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10 217,0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10 208,0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12 321,0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6 126,0</a:t>
                      </a: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2 875,0</a:t>
                      </a: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3 253,0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5 200,0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5 403,0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117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130" name="Group 74"/>
          <p:cNvGraphicFramePr>
            <a:graphicFrameLocks noGrp="1"/>
          </p:cNvGraphicFramePr>
          <p:nvPr/>
        </p:nvGraphicFramePr>
        <p:xfrm>
          <a:off x="447675" y="635000"/>
          <a:ext cx="11176000" cy="3849688"/>
        </p:xfrm>
        <a:graphic>
          <a:graphicData uri="http://schemas.openxmlformats.org/drawingml/2006/table">
            <a:tbl>
              <a:tblPr/>
              <a:tblGrid>
                <a:gridCol w="4438650"/>
                <a:gridCol w="1260475"/>
                <a:gridCol w="1727200"/>
                <a:gridCol w="1371600"/>
                <a:gridCol w="1260475"/>
                <a:gridCol w="11176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109,0</a:t>
                      </a: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612 973,0</a:t>
                      </a: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949 922,0</a:t>
                      </a: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589 988,0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574 627,0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569 635,0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бюджетной обеспеченности 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206 593,0</a:t>
                      </a: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447 000,0</a:t>
                      </a: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209 360,0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193 771,0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188 534,0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41 213,0</a:t>
                      </a: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126116,0</a:t>
                      </a: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1 307,0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1 330,0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1 352,0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 и муниципальных образований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363 138,0</a:t>
                      </a: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373 967,0</a:t>
                      </a: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379 321,0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379 526,0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379 749,0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4 034,0</a:t>
                      </a: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2 839,0</a:t>
                      </a: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-2 005,0 </a:t>
                      </a: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1 032 351,0</a:t>
                      </a: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1 133 882,6</a:t>
                      </a:r>
                    </a:p>
                  </a:txBody>
                  <a:tcPr marL="53505" marR="535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1 015 291,0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1 014 087,0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1 019 196,0</a:t>
                      </a:r>
                    </a:p>
                  </a:txBody>
                  <a:tcPr marL="53505" marR="535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 i="1" smtClean="0"/>
              <a:t>        </a:t>
            </a:r>
            <a:r>
              <a:rPr lang="ru-RU" sz="3200" smtClean="0">
                <a:latin typeface="Times New Roman" pitchFamily="18" charset="0"/>
              </a:rPr>
              <a:t>Уважаемые жители !</a:t>
            </a:r>
            <a:r>
              <a:rPr lang="ru-RU" sz="3800" b="1" i="1" smtClean="0"/>
              <a:t>   </a:t>
            </a:r>
            <a:endParaRPr lang="ru-RU" sz="3800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527050" y="1600200"/>
            <a:ext cx="11055350" cy="5068888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b="1" smtClean="0"/>
              <a:t>               </a:t>
            </a:r>
            <a:r>
              <a:rPr lang="ru-RU" smtClean="0"/>
              <a:t>  </a:t>
            </a:r>
            <a:r>
              <a:rPr lang="ru-RU" sz="3200" smtClean="0">
                <a:latin typeface="Times New Roman" pitchFamily="18" charset="0"/>
              </a:rPr>
              <a:t>Бюджет для граждан - это отдельный аналитический документ, который в доступной и понятной форме познакомит вас с основными целями и приоритетными направлениями бюджетной политики городского округа, с основными характеристиками местного бюджета  на 2017 год и на плановый период 2018 и 2019 годов.</a:t>
            </a:r>
          </a:p>
          <a:p>
            <a:pPr algn="ctr">
              <a:buFont typeface="Wingdings 3" pitchFamily="18" charset="2"/>
              <a:buNone/>
            </a:pPr>
            <a:r>
              <a:rPr lang="ru-RU" smtClean="0"/>
              <a:t>                </a:t>
            </a:r>
          </a:p>
        </p:txBody>
      </p:sp>
      <p:pic>
        <p:nvPicPr>
          <p:cNvPr id="2457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5" name="Рисунок 3"/>
          <p:cNvPicPr>
            <a:picLocks noGrp="1" noChangeAspect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060450" cy="1400175"/>
          </a:xfrm>
        </p:spPr>
      </p:pic>
      <p:sp>
        <p:nvSpPr>
          <p:cNvPr id="303106" name="Rectangle 3"/>
          <p:cNvSpPr>
            <a:spLocks noGrp="1"/>
          </p:cNvSpPr>
          <p:nvPr>
            <p:ph type="body" idx="4294967295"/>
          </p:nvPr>
        </p:nvSpPr>
        <p:spPr>
          <a:xfrm>
            <a:off x="3244850" y="1541463"/>
            <a:ext cx="8947150" cy="4195762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	</a:t>
            </a:r>
          </a:p>
        </p:txBody>
      </p:sp>
      <p:graphicFrame>
        <p:nvGraphicFramePr>
          <p:cNvPr id="303146" name="Group 42"/>
          <p:cNvGraphicFramePr>
            <a:graphicFrameLocks noGrp="1"/>
          </p:cNvGraphicFramePr>
          <p:nvPr/>
        </p:nvGraphicFramePr>
        <p:xfrm>
          <a:off x="1793875" y="1852613"/>
          <a:ext cx="9297988" cy="3973512"/>
        </p:xfrm>
        <a:graphic>
          <a:graphicData uri="http://schemas.openxmlformats.org/drawingml/2006/table">
            <a:tbl>
              <a:tblPr/>
              <a:tblGrid>
                <a:gridCol w="2236788"/>
                <a:gridCol w="2236787"/>
                <a:gridCol w="2236788"/>
                <a:gridCol w="2587625"/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г.о. Серебряные Пруды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16,89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17,42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г.о. Кашира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20,37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20,84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21,14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г.о. Озеры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18,78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18,34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18,44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г.о. Шаховская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21,24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21,60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22,26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среднем по муниц.образованиям Московской области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19,92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20,33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3144" name="Rectangle 43"/>
          <p:cNvSpPr>
            <a:spLocks noChangeArrowheads="1"/>
          </p:cNvSpPr>
          <p:nvPr/>
        </p:nvSpPr>
        <p:spPr bwMode="auto">
          <a:xfrm>
            <a:off x="1839913" y="284163"/>
            <a:ext cx="96551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2800"/>
              <a:t>Налоговые и неналоговые доходы бюджета  </a:t>
            </a:r>
          </a:p>
          <a:p>
            <a:pPr defTabSz="914400"/>
            <a:r>
              <a:rPr lang="ru-RU" sz="2800"/>
              <a:t> на душу населения</a:t>
            </a:r>
          </a:p>
          <a:p>
            <a:pPr algn="r" defTabSz="914400"/>
            <a:r>
              <a:rPr lang="ru-RU" sz="2800"/>
              <a:t>                                  </a:t>
            </a:r>
            <a:r>
              <a:rPr lang="ru-RU">
                <a:latin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Rectangle 2"/>
          <p:cNvSpPr>
            <a:spLocks noGrp="1"/>
          </p:cNvSpPr>
          <p:nvPr>
            <p:ph type="title"/>
          </p:nvPr>
        </p:nvSpPr>
        <p:spPr>
          <a:xfrm>
            <a:off x="1433513" y="604838"/>
            <a:ext cx="9404350" cy="1400175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304130" name="Rectangle 3"/>
          <p:cNvSpPr>
            <a:spLocks noGrp="1"/>
          </p:cNvSpPr>
          <p:nvPr>
            <p:ph type="body" idx="4294967295"/>
          </p:nvPr>
        </p:nvSpPr>
        <p:spPr>
          <a:xfrm>
            <a:off x="0" y="508000"/>
            <a:ext cx="8947150" cy="4195763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ru-RU" smtClean="0"/>
              <a:t>                   </a:t>
            </a:r>
            <a:r>
              <a:rPr lang="ru-RU" sz="2800" smtClean="0">
                <a:latin typeface="Times New Roman" pitchFamily="18" charset="0"/>
              </a:rPr>
              <a:t>Информация о ставках налогов,                                                                            налоговых льготах и выпадающих доходах 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ru-RU" sz="2800" smtClean="0">
                <a:latin typeface="Times New Roman" pitchFamily="18" charset="0"/>
              </a:rPr>
              <a:t>             в   2017-2019 годах в г.о. Серебряные Пруды</a:t>
            </a:r>
          </a:p>
          <a:p>
            <a:pPr algn="ctr" eaLnBrk="1" hangingPunct="1"/>
            <a:endParaRPr lang="ru-RU" sz="2800" smtClean="0">
              <a:latin typeface="Times New Roman" pitchFamily="18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ru-RU" sz="2800" b="1" smtClean="0">
              <a:latin typeface="Times New Roman" pitchFamily="18" charset="0"/>
            </a:endParaRPr>
          </a:p>
        </p:txBody>
      </p:sp>
      <p:pic>
        <p:nvPicPr>
          <p:cNvPr id="30413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5132" name="Group 28"/>
          <p:cNvGraphicFramePr>
            <a:graphicFrameLocks noGrp="1"/>
          </p:cNvGraphicFramePr>
          <p:nvPr/>
        </p:nvGraphicFramePr>
        <p:xfrm>
          <a:off x="1139825" y="2409825"/>
          <a:ext cx="10094913" cy="3679825"/>
        </p:xfrm>
        <a:graphic>
          <a:graphicData uri="http://schemas.openxmlformats.org/drawingml/2006/table">
            <a:tbl>
              <a:tblPr/>
              <a:tblGrid>
                <a:gridCol w="2628900"/>
                <a:gridCol w="4414838"/>
                <a:gridCol w="1651000"/>
                <a:gridCol w="1400175"/>
              </a:tblGrid>
              <a:tr h="8699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ставки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льготы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Выпадающие доходы,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35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1.Объекты налогообложения, кадастровая стоимость  каждого из которых не превышает 300 млн. рублей: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Жилые помещения - 0,1 процента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Жилые дома-             0,3 процента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01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Объекты незавершенного строительства в случае, если проектируемым назначением таких объектов является жилой дом – 0,3 процента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</a:t>
            </a:r>
          </a:p>
        </p:txBody>
      </p:sp>
      <p:pic>
        <p:nvPicPr>
          <p:cNvPr id="30515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6160" name="Group 32"/>
          <p:cNvGraphicFramePr>
            <a:graphicFrameLocks noGrp="1"/>
          </p:cNvGraphicFramePr>
          <p:nvPr/>
        </p:nvGraphicFramePr>
        <p:xfrm>
          <a:off x="1508125" y="0"/>
          <a:ext cx="9239250" cy="5419725"/>
        </p:xfrm>
        <a:graphic>
          <a:graphicData uri="http://schemas.openxmlformats.org/drawingml/2006/table">
            <a:tbl>
              <a:tblPr/>
              <a:tblGrid>
                <a:gridCol w="1911350"/>
                <a:gridCol w="4632325"/>
                <a:gridCol w="1354138"/>
                <a:gridCol w="1341437"/>
              </a:tblGrid>
              <a:tr h="10223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 Единые недвижимые комплексы, в состав которых входит   хотя бы одно жилое помещение (жилой дом) - 0,3 процента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 Гаражи и машино-места   -  0,3 процента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 Хозяйственные строения или сооружения, площадь каждого  из которых не превышает 50 квадратных метров и которые расположены на земельных участках, предоставленных для  ведения личного подсобного, дачного хозяйства, огородничества, садоводства или индивидуального жилищного строительства  -    0,3 процента;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93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 Объектов налогообложения, включенных в перечень, определяемый в соответствии с пунктом 7 статьи 3782 Налогового кодекса Российской Федерации, в отношении объектов налогообложения, предусмотренных  абзацем вторым пункта 10 статьи 3782 Налогового кодекса Российской Федерации   в 2017 году - 2 процента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</a:t>
            </a:r>
          </a:p>
        </p:txBody>
      </p:sp>
      <p:sp>
        <p:nvSpPr>
          <p:cNvPr id="306178" name="Rectangle 3"/>
          <p:cNvSpPr>
            <a:spLocks noGrp="1"/>
          </p:cNvSpPr>
          <p:nvPr>
            <p:ph type="body" idx="4294967295"/>
          </p:nvPr>
        </p:nvSpPr>
        <p:spPr>
          <a:xfrm>
            <a:off x="3244850" y="936625"/>
            <a:ext cx="8947150" cy="4195763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pic>
        <p:nvPicPr>
          <p:cNvPr id="30617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7180" name="Group 28"/>
          <p:cNvGraphicFramePr>
            <a:graphicFrameLocks noGrp="1"/>
          </p:cNvGraphicFramePr>
          <p:nvPr/>
        </p:nvGraphicFramePr>
        <p:xfrm>
          <a:off x="1400175" y="404813"/>
          <a:ext cx="9453563" cy="6002337"/>
        </p:xfrm>
        <a:graphic>
          <a:graphicData uri="http://schemas.openxmlformats.org/drawingml/2006/table">
            <a:tbl>
              <a:tblPr/>
              <a:tblGrid>
                <a:gridCol w="2236788"/>
                <a:gridCol w="4022725"/>
                <a:gridCol w="1733550"/>
                <a:gridCol w="1460500"/>
              </a:tblGrid>
              <a:tr h="10445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 Объектов налогообложения, кадастровая стоимость каждого из которых  превышает 300 млн. рублей   -  2 процента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 Прочих объектов налогообложения - 0,5 процента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97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Земельный налог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1. 0,3 процента   в отношении земельных участков:   -отнесенных к землям сельскохозяйственного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производства;  -занятых жилищным фондом и объектами инженерной инфраструктуры жилищно-коммунального комплекса;  - приобретенных (предоставленных) для личного подсобного хозяйства, садоводства, огородничества или животноводства, а так же дачного хозяйства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- земельные участки, занятые муниципальным жилым фондом, за исключением ведомственного жилого фонда; - земельные участки общего пользования,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</a:t>
            </a:r>
          </a:p>
        </p:txBody>
      </p:sp>
      <p:sp>
        <p:nvSpPr>
          <p:cNvPr id="307202" name="Rectangle 3"/>
          <p:cNvSpPr>
            <a:spLocks noGrp="1"/>
          </p:cNvSpPr>
          <p:nvPr>
            <p:ph type="body" idx="4294967295"/>
          </p:nvPr>
        </p:nvSpPr>
        <p:spPr>
          <a:xfrm>
            <a:off x="0" y="568325"/>
            <a:ext cx="8947150" cy="4195763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pic>
        <p:nvPicPr>
          <p:cNvPr id="30720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4663" name="Group 39"/>
          <p:cNvGraphicFramePr>
            <a:graphicFrameLocks noGrp="1"/>
          </p:cNvGraphicFramePr>
          <p:nvPr/>
        </p:nvGraphicFramePr>
        <p:xfrm>
          <a:off x="1304925" y="973138"/>
          <a:ext cx="9691688" cy="5262562"/>
        </p:xfrm>
        <a:graphic>
          <a:graphicData uri="http://schemas.openxmlformats.org/drawingml/2006/table">
            <a:tbl>
              <a:tblPr/>
              <a:tblGrid>
                <a:gridCol w="1949450"/>
                <a:gridCol w="3514725"/>
                <a:gridCol w="2849563"/>
                <a:gridCol w="1377950"/>
              </a:tblGrid>
              <a:tr h="5262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-ограниченных в обороте в соответствии с законодательством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Российской Федерации, предоставленных для обеспечения обороны,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безопасности и таможенных нужд.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2. 1,5 процента   в отношении земельных участков: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сельскохозяйственного назначения, не используемых по целевому назначению;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приобретенных (предоставленных) для дачного хозяйства (дачного строительства) коммерческими организациями.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– в отношении прочих земельных участков.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занятые площадями, улицами, проездами, автомобильными дорогами, скверами, парками, пляжами, городскими кладбищами, лесами, водными объектами и другими объектами, за исключением земельных участков, принадлежащих организациям и физическим лицам на праве собственности, праве постоянного (бессрочного) пользования или праве пожизненного наследуемого владения;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pic>
        <p:nvPicPr>
          <p:cNvPr id="30822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9216" name="Group 16"/>
          <p:cNvGraphicFramePr>
            <a:graphicFrameLocks noGrp="1"/>
          </p:cNvGraphicFramePr>
          <p:nvPr/>
        </p:nvGraphicFramePr>
        <p:xfrm>
          <a:off x="1482725" y="569913"/>
          <a:ext cx="9810750" cy="5867400"/>
        </p:xfrm>
        <a:graphic>
          <a:graphicData uri="http://schemas.openxmlformats.org/drawingml/2006/table">
            <a:tbl>
              <a:tblPr/>
              <a:tblGrid>
                <a:gridCol w="1509713"/>
                <a:gridCol w="1852612"/>
                <a:gridCol w="4762500"/>
                <a:gridCol w="1685925"/>
              </a:tblGrid>
              <a:tr h="55118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государственные и муниципальные учреждения Московской области, вид деятельности которых направлен на сопровождение процедуры оформления  права муниципальной собственности Московской области на объекты недвижимости, включая земельные участки. Данная льгота применяется с 01.01.2014 года. Налогоплательщики, освобождаемые ст. 391 Налогового кодекса Российской Федерации на не облагаемую налогом сумму в размере 10 000 рублей на одного налогоплательщика в отношении земельного участка, находящегося в собственности, постоянном (бессрочном) пользовании или пожизненном наследуемом владении следующих категорий налогоплательщиков: -  Героев Советского Союза, героев Российской Федерации, полных кавалеров ордена Славы;  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-  инвалидов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и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групп инвалидности;  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- ветеранов и инвалидов Великой Отечественной войны, а так же ветеранов и инвалидов боевых действий;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-  инвалидов с детства;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309250" name="Rectangle 3"/>
          <p:cNvSpPr>
            <a:spLocks noGrp="1"/>
          </p:cNvSpPr>
          <p:nvPr>
            <p:ph type="body" idx="4294967295"/>
          </p:nvPr>
        </p:nvSpPr>
        <p:spPr>
          <a:xfrm>
            <a:off x="0" y="2052638"/>
            <a:ext cx="8947150" cy="4195762"/>
          </a:xfrm>
        </p:spPr>
        <p:txBody>
          <a:bodyPr/>
          <a:lstStyle/>
          <a:p>
            <a:pPr eaLnBrk="1" hangingPunct="1"/>
            <a:r>
              <a:rPr lang="ru-RU" smtClean="0"/>
              <a:t>  </a:t>
            </a:r>
          </a:p>
        </p:txBody>
      </p:sp>
      <p:pic>
        <p:nvPicPr>
          <p:cNvPr id="30925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0243" name="Group 19"/>
          <p:cNvGraphicFramePr>
            <a:graphicFrameLocks noGrp="1"/>
          </p:cNvGraphicFramePr>
          <p:nvPr/>
        </p:nvGraphicFramePr>
        <p:xfrm>
          <a:off x="652463" y="225425"/>
          <a:ext cx="10556875" cy="6227763"/>
        </p:xfrm>
        <a:graphic>
          <a:graphicData uri="http://schemas.openxmlformats.org/drawingml/2006/table">
            <a:tbl>
              <a:tblPr/>
              <a:tblGrid>
                <a:gridCol w="1865312"/>
                <a:gridCol w="1946275"/>
                <a:gridCol w="5356225"/>
                <a:gridCol w="1389063"/>
              </a:tblGrid>
              <a:tr h="56515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 физических лиц, имеющим право на получении социальной поддержки в соответствии с Законом РФ «О социальной защите граждан, подвергшихся воздействию радиации вследствие катастрофы на Чернобыльской АЭС» (в редакции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3"/>
                        </a:rPr>
                        <a:t>Закона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РФ от 18 июня 1992 года № 3061-1), в соответствии с ФЗ от 26 ноября 1998 года № 175-ФЗ "О социальной защите граждан Российской Федерации, подвергшихся воздействию радиации вследствие аварии в 1957 году на производственном объединении "Маяк" и сбросов радиоактивных отходов в реку Теча" и в соответствии с ФЗ от 10 января 2002 года № 2-ФЗ "О социальных гарантиях гражданам, подвергшимся радиационному воздействию вследствие ядерных испытаний на Семипалатинском полигоне";  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физических лиц, принимавших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- физических лиц, получивших или перенесших лучевую болезнь или ставших инвалидами в результате испытаний, учений и их работ, связанных с любыми видами ядерных установок, включая ядерное оружие и космическую технику.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310274" name="Rectangle 3"/>
          <p:cNvSpPr>
            <a:spLocks noGrp="1"/>
          </p:cNvSpPr>
          <p:nvPr>
            <p:ph type="body" idx="4294967295"/>
          </p:nvPr>
        </p:nvSpPr>
        <p:spPr>
          <a:xfrm>
            <a:off x="0" y="592138"/>
            <a:ext cx="8947150" cy="4195762"/>
          </a:xfrm>
        </p:spPr>
        <p:txBody>
          <a:bodyPr/>
          <a:lstStyle/>
          <a:p>
            <a:pPr eaLnBrk="1" hangingPunct="1"/>
            <a:r>
              <a:rPr lang="ru-RU" smtClean="0"/>
              <a:t>  </a:t>
            </a:r>
          </a:p>
        </p:txBody>
      </p:sp>
      <p:pic>
        <p:nvPicPr>
          <p:cNvPr id="31027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1265" name="Group 17"/>
          <p:cNvGraphicFramePr>
            <a:graphicFrameLocks noGrp="1"/>
          </p:cNvGraphicFramePr>
          <p:nvPr/>
        </p:nvGraphicFramePr>
        <p:xfrm>
          <a:off x="1103313" y="427038"/>
          <a:ext cx="10391775" cy="6080125"/>
        </p:xfrm>
        <a:graphic>
          <a:graphicData uri="http://schemas.openxmlformats.org/drawingml/2006/table">
            <a:tbl>
              <a:tblPr/>
              <a:tblGrid>
                <a:gridCol w="1936750"/>
                <a:gridCol w="1746250"/>
                <a:gridCol w="4487862"/>
                <a:gridCol w="2220913"/>
              </a:tblGrid>
              <a:tr h="5821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2.Льготы в виде уменьшения исчисленной суммы земельного налога на 50 процентов в отношении одного земельного участка на территории городского округа Серебряные Пруды по выбору налогоплательщика, предназначенного для ИЖС, личного подсобного и дачного хозяйства (строительства), садоводства и огородничества следующим категориям налогоплательщиков, имеющим  в собственности, постоянном (бессрочном) пользовании или пожизненном наследуемом владении земельные участки.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.2.1. Малоимущим семьям и малоимущим одиноко проживающим гражданам, среднедушевой доход которых ниже величины прожиточного минимума, установленной в Московской области на душу населения.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2.2. Семьям, имеющих трех и более несовершеннолетних детей, среднедушевой доход которых ниже величины прожиточного минимума, установленной в Московской области на душу населения.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311298" name="Rectangle 3"/>
          <p:cNvSpPr>
            <a:spLocks noGrp="1"/>
          </p:cNvSpPr>
          <p:nvPr>
            <p:ph type="body" idx="4294967295"/>
          </p:nvPr>
        </p:nvSpPr>
        <p:spPr>
          <a:xfrm>
            <a:off x="0" y="568325"/>
            <a:ext cx="8947150" cy="4195763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pic>
        <p:nvPicPr>
          <p:cNvPr id="31129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2843" name="Group 27"/>
          <p:cNvGraphicFramePr>
            <a:graphicFrameLocks noGrp="1"/>
          </p:cNvGraphicFramePr>
          <p:nvPr/>
        </p:nvGraphicFramePr>
        <p:xfrm>
          <a:off x="1162050" y="889000"/>
          <a:ext cx="9715500" cy="4195763"/>
        </p:xfrm>
        <a:graphic>
          <a:graphicData uri="http://schemas.openxmlformats.org/drawingml/2006/table">
            <a:tbl>
              <a:tblPr/>
              <a:tblGrid>
                <a:gridCol w="1889125"/>
                <a:gridCol w="1568450"/>
                <a:gridCol w="4156075"/>
                <a:gridCol w="2101850"/>
              </a:tblGrid>
              <a:tr h="41957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2.3. Пенсионерам, доход которых ниже двукратной величины  прожиточного минимума, установленной  в Московской области для пенсионеров.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Налоговая льгота для категорий налогоплательщиков  п.3.2. (п.п 3.2.1. и п.п.3.2.2.) предоставляется одному из  членов семьи  по одному земельному участку.  Для случаев, когда налогоплательщик относится к  нескольким категориям, предусмотренным п. 3.2. настоящего решения,  льготу предоставлять по одному из оснований.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3123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sz="4400" smtClean="0">
                <a:latin typeface="Times New Roman" pitchFamily="18" charset="0"/>
              </a:rPr>
              <a:t>Расходы бюджета городского округа Серебряные Пруды</a:t>
            </a:r>
          </a:p>
        </p:txBody>
      </p:sp>
      <p:pic>
        <p:nvPicPr>
          <p:cNvPr id="31232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 </a:t>
            </a:r>
            <a:r>
              <a:rPr lang="ru-RU" sz="2400" smtClean="0">
                <a:latin typeface="Times New Roman" pitchFamily="18" charset="0"/>
              </a:rPr>
              <a:t>Основные понятия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1425575" y="1255713"/>
            <a:ext cx="8947150" cy="419576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endParaRPr lang="ru-RU" sz="900" b="1" smtClean="0"/>
          </a:p>
          <a:p>
            <a:r>
              <a:rPr lang="ru-RU" sz="1800" b="1" smtClean="0">
                <a:latin typeface="Times New Roman" pitchFamily="18" charset="0"/>
              </a:rPr>
              <a:t>Бюджет</a:t>
            </a:r>
            <a:r>
              <a:rPr lang="ru-RU" sz="1800" smtClean="0">
                <a:latin typeface="Times New Roman" pitchFamily="18" charset="0"/>
              </a:rPr>
              <a:t> - финансовый план доходов и расходов, в котором указываются источники и объемы ожидаемых поступлений денежных  средств в  казну, предназначенных для реализации основных потребностей населения, а также обеспечения задач и функций органов власти</a:t>
            </a:r>
          </a:p>
          <a:p>
            <a:r>
              <a:rPr lang="ru-RU" sz="1800" b="1" smtClean="0">
                <a:latin typeface="Times New Roman" pitchFamily="18" charset="0"/>
              </a:rPr>
              <a:t>Доходы бюджета –</a:t>
            </a:r>
            <a:r>
              <a:rPr lang="ru-RU" sz="1800" smtClean="0">
                <a:latin typeface="Times New Roman" pitchFamily="18" charset="0"/>
              </a:rPr>
              <a:t>поступающие в бюджет денежные средства на безвозмездной и безвозвратной основе(например, налоги, административные платежи и сборы и другие</a:t>
            </a:r>
            <a:r>
              <a:rPr lang="ru-RU" sz="1600" smtClean="0">
                <a:latin typeface="Times New Roman" pitchFamily="18" charset="0"/>
              </a:rPr>
              <a:t>)</a:t>
            </a:r>
          </a:p>
          <a:p>
            <a:r>
              <a:rPr lang="ru-RU" sz="1800" b="1" smtClean="0">
                <a:latin typeface="Times New Roman" pitchFamily="18" charset="0"/>
              </a:rPr>
              <a:t>Расходы бюджета</a:t>
            </a:r>
            <a:r>
              <a:rPr lang="ru-RU" sz="1800" smtClean="0">
                <a:latin typeface="Times New Roman" pitchFamily="18" charset="0"/>
              </a:rPr>
              <a:t> -   денежные средства, направляемые на финансовое обеспечение функций органов власти и удовлетворение потребностей в сфере образования, здравоохранения, физической культуры, культуры и других</a:t>
            </a:r>
          </a:p>
          <a:p>
            <a:r>
              <a:rPr lang="ru-RU" sz="1800" b="1" smtClean="0">
                <a:latin typeface="Times New Roman" pitchFamily="18" charset="0"/>
              </a:rPr>
              <a:t>Дефицит бюджета</a:t>
            </a:r>
            <a:r>
              <a:rPr lang="ru-RU" sz="1800" smtClean="0">
                <a:latin typeface="Times New Roman" pitchFamily="18" charset="0"/>
              </a:rPr>
              <a:t> -превышение расходов  бюджета над его доходами</a:t>
            </a:r>
          </a:p>
          <a:p>
            <a:r>
              <a:rPr lang="ru-RU" sz="1800" b="1" smtClean="0">
                <a:latin typeface="Times New Roman" pitchFamily="18" charset="0"/>
              </a:rPr>
              <a:t>Профицит бюджета</a:t>
            </a:r>
            <a:r>
              <a:rPr lang="ru-RU" sz="1800" smtClean="0">
                <a:latin typeface="Times New Roman" pitchFamily="18" charset="0"/>
              </a:rPr>
              <a:t> -превышение доходов бюджета над его расходами</a:t>
            </a:r>
            <a:endParaRPr lang="ru-RU" sz="1800" b="1" smtClean="0">
              <a:latin typeface="Times New Roman" pitchFamily="18" charset="0"/>
            </a:endParaRPr>
          </a:p>
        </p:txBody>
      </p:sp>
      <p:pic>
        <p:nvPicPr>
          <p:cNvPr id="2560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5" name="Rectangle 2"/>
          <p:cNvSpPr>
            <a:spLocks noGrp="1"/>
          </p:cNvSpPr>
          <p:nvPr>
            <p:ph type="title"/>
          </p:nvPr>
        </p:nvSpPr>
        <p:spPr>
          <a:xfrm>
            <a:off x="623888" y="188913"/>
            <a:ext cx="10575925" cy="271462"/>
          </a:xfrm>
        </p:spPr>
        <p:txBody>
          <a:bodyPr/>
          <a:lstStyle/>
          <a:p>
            <a:pPr algn="ctr"/>
            <a:r>
              <a:rPr lang="ru-RU" sz="2100" smtClean="0">
                <a:solidFill>
                  <a:schemeClr val="tx1"/>
                </a:solidFill>
                <a:latin typeface="Times New Roman" pitchFamily="18" charset="0"/>
              </a:rPr>
              <a:t>Расходы бюджета</a:t>
            </a:r>
            <a:br>
              <a:rPr lang="ru-RU" sz="210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1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3346" name="Rectangle 3"/>
          <p:cNvSpPr>
            <a:spLocks noGrp="1"/>
          </p:cNvSpPr>
          <p:nvPr>
            <p:ph type="body" idx="1"/>
          </p:nvPr>
        </p:nvSpPr>
        <p:spPr>
          <a:xfrm>
            <a:off x="0" y="476250"/>
            <a:ext cx="12192000" cy="863600"/>
          </a:xfrm>
        </p:spPr>
        <p:txBody>
          <a:bodyPr/>
          <a:lstStyle/>
          <a:p>
            <a:pPr algn="just">
              <a:buFont typeface="Wingdings 3" pitchFamily="18" charset="2"/>
              <a:buNone/>
            </a:pPr>
            <a:r>
              <a:rPr lang="ru-RU" sz="1000" smtClean="0"/>
              <a:t>     </a:t>
            </a:r>
          </a:p>
          <a:p>
            <a:pPr algn="just">
              <a:buFont typeface="Wingdings 3" pitchFamily="18" charset="2"/>
              <a:buNone/>
            </a:pPr>
            <a:r>
              <a:rPr lang="ru-RU" sz="1600" smtClean="0">
                <a:latin typeface="Times New Roman" pitchFamily="18" charset="0"/>
              </a:rPr>
              <a:t>                       Бюджет городского округа на 2017 год и плановый период 2018 и 2019 гг. сформирован в рамках 15 муниципальных программ, удельный вес которых  в общем объеме  расходов  составляет 98,7 процента.</a:t>
            </a:r>
          </a:p>
        </p:txBody>
      </p:sp>
      <p:sp>
        <p:nvSpPr>
          <p:cNvPr id="313347" name="Rectangle 4"/>
          <p:cNvSpPr>
            <a:spLocks noChangeArrowheads="1"/>
          </p:cNvSpPr>
          <p:nvPr/>
        </p:nvSpPr>
        <p:spPr bwMode="auto">
          <a:xfrm>
            <a:off x="239713" y="1773238"/>
            <a:ext cx="11952287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</a:rPr>
              <a:t>         Муниципальная программа   – это комплекс мероприятий, увязанных по ресурсам, срокам и исполнителям, направленных на достижение целей социального и экономического развития городского округа в определенной сфере.</a:t>
            </a:r>
          </a:p>
          <a:p>
            <a:pPr algn="just"/>
            <a:r>
              <a:rPr lang="ru-RU" sz="1600">
                <a:latin typeface="Times New Roman" pitchFamily="18" charset="0"/>
              </a:rPr>
              <a:t>Муниципальная программа имеет цель, мероприятия и показатели эффективности, направленные на достижение заданного результата. </a:t>
            </a:r>
          </a:p>
        </p:txBody>
      </p:sp>
      <p:pic>
        <p:nvPicPr>
          <p:cNvPr id="31334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4508500"/>
            <a:ext cx="2209800" cy="1446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13349" name="AutoShape 6"/>
          <p:cNvSpPr>
            <a:spLocks noChangeArrowheads="1"/>
          </p:cNvSpPr>
          <p:nvPr/>
        </p:nvSpPr>
        <p:spPr bwMode="auto">
          <a:xfrm>
            <a:off x="3119438" y="4508500"/>
            <a:ext cx="2017712" cy="360363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600">
                <a:latin typeface="Tahoma" pitchFamily="34" charset="0"/>
              </a:rPr>
              <a:t>Мероприятие 1</a:t>
            </a:r>
          </a:p>
        </p:txBody>
      </p:sp>
      <p:sp>
        <p:nvSpPr>
          <p:cNvPr id="313350" name="AutoShape 7"/>
          <p:cNvSpPr>
            <a:spLocks noChangeArrowheads="1"/>
          </p:cNvSpPr>
          <p:nvPr/>
        </p:nvSpPr>
        <p:spPr bwMode="auto">
          <a:xfrm>
            <a:off x="3119438" y="4941888"/>
            <a:ext cx="2017712" cy="360362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600">
                <a:latin typeface="Tahoma" pitchFamily="34" charset="0"/>
              </a:rPr>
              <a:t>Мероприятие 2</a:t>
            </a:r>
          </a:p>
        </p:txBody>
      </p:sp>
      <p:sp>
        <p:nvSpPr>
          <p:cNvPr id="313351" name="AutoShape 8"/>
          <p:cNvSpPr>
            <a:spLocks noChangeArrowheads="1"/>
          </p:cNvSpPr>
          <p:nvPr/>
        </p:nvSpPr>
        <p:spPr bwMode="auto">
          <a:xfrm>
            <a:off x="3119438" y="5373688"/>
            <a:ext cx="2017712" cy="360362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600">
                <a:latin typeface="Tahoma" pitchFamily="34" charset="0"/>
              </a:rPr>
              <a:t>Мероприятие 3</a:t>
            </a:r>
          </a:p>
        </p:txBody>
      </p:sp>
      <p:sp>
        <p:nvSpPr>
          <p:cNvPr id="313352" name="Line 9"/>
          <p:cNvSpPr>
            <a:spLocks noChangeShapeType="1"/>
          </p:cNvSpPr>
          <p:nvPr/>
        </p:nvSpPr>
        <p:spPr bwMode="auto">
          <a:xfrm>
            <a:off x="2832100" y="5516563"/>
            <a:ext cx="285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3353" name="Line 10"/>
          <p:cNvSpPr>
            <a:spLocks noChangeShapeType="1"/>
          </p:cNvSpPr>
          <p:nvPr/>
        </p:nvSpPr>
        <p:spPr bwMode="auto">
          <a:xfrm>
            <a:off x="2832100" y="47244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3354" name="Line 11"/>
          <p:cNvSpPr>
            <a:spLocks noChangeShapeType="1"/>
          </p:cNvSpPr>
          <p:nvPr/>
        </p:nvSpPr>
        <p:spPr bwMode="auto">
          <a:xfrm>
            <a:off x="2832100" y="4724400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3355" name="Line 12"/>
          <p:cNvSpPr>
            <a:spLocks noChangeShapeType="1"/>
          </p:cNvSpPr>
          <p:nvPr/>
        </p:nvSpPr>
        <p:spPr bwMode="auto">
          <a:xfrm>
            <a:off x="2544763" y="5084763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3356" name="AutoShape 13"/>
          <p:cNvSpPr>
            <a:spLocks noChangeArrowheads="1"/>
          </p:cNvSpPr>
          <p:nvPr/>
        </p:nvSpPr>
        <p:spPr bwMode="auto">
          <a:xfrm>
            <a:off x="5327650" y="4365625"/>
            <a:ext cx="1150938" cy="649288"/>
          </a:xfrm>
          <a:prstGeom prst="irregularSeal1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>
                <a:latin typeface="Tahoma" pitchFamily="34" charset="0"/>
              </a:rPr>
              <a:t>Шаг 1</a:t>
            </a:r>
          </a:p>
        </p:txBody>
      </p:sp>
      <p:sp>
        <p:nvSpPr>
          <p:cNvPr id="313357" name="AutoShape 14"/>
          <p:cNvSpPr>
            <a:spLocks noChangeArrowheads="1"/>
          </p:cNvSpPr>
          <p:nvPr/>
        </p:nvSpPr>
        <p:spPr bwMode="auto">
          <a:xfrm>
            <a:off x="9456738" y="4724400"/>
            <a:ext cx="2495550" cy="792163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600" b="1">
                <a:latin typeface="Tahoma" pitchFamily="34" charset="0"/>
              </a:rPr>
              <a:t>Показатели </a:t>
            </a:r>
          </a:p>
          <a:p>
            <a:r>
              <a:rPr lang="ru-RU" sz="1600" b="1">
                <a:latin typeface="Tahoma" pitchFamily="34" charset="0"/>
              </a:rPr>
              <a:t>Эффективности</a:t>
            </a:r>
            <a:r>
              <a:rPr lang="ru-RU" sz="2400" b="1">
                <a:latin typeface="Tahoma" pitchFamily="34" charset="0"/>
              </a:rPr>
              <a:t> </a:t>
            </a:r>
            <a:r>
              <a:rPr lang="ru-RU" sz="2400">
                <a:latin typeface="Tahoma" pitchFamily="34" charset="0"/>
              </a:rPr>
              <a:t>	</a:t>
            </a:r>
          </a:p>
        </p:txBody>
      </p:sp>
      <p:sp>
        <p:nvSpPr>
          <p:cNvPr id="313358" name="AutoShape 15"/>
          <p:cNvSpPr>
            <a:spLocks/>
          </p:cNvSpPr>
          <p:nvPr/>
        </p:nvSpPr>
        <p:spPr bwMode="auto">
          <a:xfrm>
            <a:off x="9072563" y="4581525"/>
            <a:ext cx="287337" cy="1223963"/>
          </a:xfrm>
          <a:prstGeom prst="rightBrace">
            <a:avLst>
              <a:gd name="adj1" fmla="val 3549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3359" name="Rectangle 16"/>
          <p:cNvSpPr>
            <a:spLocks noChangeArrowheads="1"/>
          </p:cNvSpPr>
          <p:nvPr/>
        </p:nvSpPr>
        <p:spPr bwMode="auto">
          <a:xfrm>
            <a:off x="334963" y="3068638"/>
            <a:ext cx="11857037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>
                <a:latin typeface="Times New Roman" pitchFamily="18" charset="0"/>
              </a:rPr>
              <a:t>         </a:t>
            </a:r>
            <a:r>
              <a:rPr lang="ru-RU" sz="1600">
                <a:latin typeface="Times New Roman" pitchFamily="18" charset="0"/>
              </a:rPr>
              <a:t>Преимуществом программного бюджета является распределение расходов не по ведомственному принципу, а по программам. Муниципальная программа имеет цель, задачи и показатели эффективности (шаги), которые отражают степень их достижения (решения), то есть действия и бюджетные средства направлены на достижение заданного результата. </a:t>
            </a:r>
          </a:p>
        </p:txBody>
      </p:sp>
      <p:sp>
        <p:nvSpPr>
          <p:cNvPr id="313360" name="Rectangle 17"/>
          <p:cNvSpPr>
            <a:spLocks noChangeArrowheads="1"/>
          </p:cNvSpPr>
          <p:nvPr/>
        </p:nvSpPr>
        <p:spPr bwMode="auto">
          <a:xfrm>
            <a:off x="334963" y="5949950"/>
            <a:ext cx="11857037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</a:rPr>
              <a:t>При этом значение показателей (на схеме шаг 1, 2, 3) является индикатором по данному направлению деятельности и сигнализирует о плохом или хорошем результате, необходимости принятия новых решений. </a:t>
            </a:r>
          </a:p>
        </p:txBody>
      </p:sp>
      <p:sp>
        <p:nvSpPr>
          <p:cNvPr id="313361" name="AutoShape 18"/>
          <p:cNvSpPr>
            <a:spLocks noChangeArrowheads="1"/>
          </p:cNvSpPr>
          <p:nvPr/>
        </p:nvSpPr>
        <p:spPr bwMode="auto">
          <a:xfrm>
            <a:off x="5327650" y="4868863"/>
            <a:ext cx="1150938" cy="649287"/>
          </a:xfrm>
          <a:prstGeom prst="irregularSeal1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>
                <a:latin typeface="Tahoma" pitchFamily="34" charset="0"/>
              </a:rPr>
              <a:t>Шаг 1</a:t>
            </a:r>
          </a:p>
        </p:txBody>
      </p:sp>
      <p:sp>
        <p:nvSpPr>
          <p:cNvPr id="313362" name="AutoShape 19"/>
          <p:cNvSpPr>
            <a:spLocks noChangeArrowheads="1"/>
          </p:cNvSpPr>
          <p:nvPr/>
        </p:nvSpPr>
        <p:spPr bwMode="auto">
          <a:xfrm>
            <a:off x="5327650" y="5300663"/>
            <a:ext cx="1150938" cy="649287"/>
          </a:xfrm>
          <a:prstGeom prst="irregularSeal1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>
                <a:latin typeface="Tahoma" pitchFamily="34" charset="0"/>
              </a:rPr>
              <a:t>Шаг 1</a:t>
            </a:r>
          </a:p>
        </p:txBody>
      </p:sp>
      <p:sp>
        <p:nvSpPr>
          <p:cNvPr id="313363" name="AutoShape 20"/>
          <p:cNvSpPr>
            <a:spLocks noChangeArrowheads="1"/>
          </p:cNvSpPr>
          <p:nvPr/>
        </p:nvSpPr>
        <p:spPr bwMode="auto">
          <a:xfrm>
            <a:off x="6478588" y="4365625"/>
            <a:ext cx="1152525" cy="649288"/>
          </a:xfrm>
          <a:prstGeom prst="irregularSeal1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>
                <a:latin typeface="Tahoma" pitchFamily="34" charset="0"/>
              </a:rPr>
              <a:t>Шаг 2</a:t>
            </a:r>
          </a:p>
        </p:txBody>
      </p:sp>
      <p:sp>
        <p:nvSpPr>
          <p:cNvPr id="313364" name="AutoShape 21"/>
          <p:cNvSpPr>
            <a:spLocks noChangeArrowheads="1"/>
          </p:cNvSpPr>
          <p:nvPr/>
        </p:nvSpPr>
        <p:spPr bwMode="auto">
          <a:xfrm>
            <a:off x="6478588" y="4868863"/>
            <a:ext cx="1152525" cy="649287"/>
          </a:xfrm>
          <a:prstGeom prst="irregularSeal1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>
                <a:latin typeface="Tahoma" pitchFamily="34" charset="0"/>
              </a:rPr>
              <a:t>Шаг 2</a:t>
            </a:r>
          </a:p>
        </p:txBody>
      </p:sp>
      <p:sp>
        <p:nvSpPr>
          <p:cNvPr id="313365" name="AutoShape 22"/>
          <p:cNvSpPr>
            <a:spLocks noChangeArrowheads="1"/>
          </p:cNvSpPr>
          <p:nvPr/>
        </p:nvSpPr>
        <p:spPr bwMode="auto">
          <a:xfrm>
            <a:off x="6577013" y="5300663"/>
            <a:ext cx="1150937" cy="649287"/>
          </a:xfrm>
          <a:prstGeom prst="irregularSeal1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>
                <a:latin typeface="Tahoma" pitchFamily="34" charset="0"/>
              </a:rPr>
              <a:t>Шаг 2</a:t>
            </a:r>
          </a:p>
        </p:txBody>
      </p:sp>
      <p:sp>
        <p:nvSpPr>
          <p:cNvPr id="313366" name="AutoShape 23"/>
          <p:cNvSpPr>
            <a:spLocks noChangeArrowheads="1"/>
          </p:cNvSpPr>
          <p:nvPr/>
        </p:nvSpPr>
        <p:spPr bwMode="auto">
          <a:xfrm>
            <a:off x="7727950" y="4365625"/>
            <a:ext cx="1150938" cy="649288"/>
          </a:xfrm>
          <a:prstGeom prst="irregularSeal1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>
                <a:latin typeface="Tahoma" pitchFamily="34" charset="0"/>
              </a:rPr>
              <a:t>Шаг 3</a:t>
            </a:r>
          </a:p>
        </p:txBody>
      </p:sp>
      <p:sp>
        <p:nvSpPr>
          <p:cNvPr id="313367" name="AutoShape 24"/>
          <p:cNvSpPr>
            <a:spLocks noChangeArrowheads="1"/>
          </p:cNvSpPr>
          <p:nvPr/>
        </p:nvSpPr>
        <p:spPr bwMode="auto">
          <a:xfrm>
            <a:off x="7727950" y="4868863"/>
            <a:ext cx="1150938" cy="649287"/>
          </a:xfrm>
          <a:prstGeom prst="irregularSeal1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>
                <a:latin typeface="Tahoma" pitchFamily="34" charset="0"/>
              </a:rPr>
              <a:t>Шаг 3</a:t>
            </a:r>
          </a:p>
        </p:txBody>
      </p:sp>
      <p:sp>
        <p:nvSpPr>
          <p:cNvPr id="313368" name="AutoShape 25"/>
          <p:cNvSpPr>
            <a:spLocks noChangeArrowheads="1"/>
          </p:cNvSpPr>
          <p:nvPr/>
        </p:nvSpPr>
        <p:spPr bwMode="auto">
          <a:xfrm>
            <a:off x="7727950" y="5300663"/>
            <a:ext cx="1150938" cy="649287"/>
          </a:xfrm>
          <a:prstGeom prst="irregularSeal1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>
                <a:latin typeface="Tahoma" pitchFamily="34" charset="0"/>
              </a:rPr>
              <a:t>Шаг 3</a:t>
            </a:r>
          </a:p>
        </p:txBody>
      </p:sp>
      <p:pic>
        <p:nvPicPr>
          <p:cNvPr id="31336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Заголовок 1"/>
          <p:cNvSpPr>
            <a:spLocks noGrp="1"/>
          </p:cNvSpPr>
          <p:nvPr>
            <p:ph type="title"/>
          </p:nvPr>
        </p:nvSpPr>
        <p:spPr>
          <a:xfrm>
            <a:off x="1357313" y="560388"/>
            <a:ext cx="9404350" cy="1400175"/>
          </a:xfrm>
        </p:spPr>
        <p:txBody>
          <a:bodyPr/>
          <a:lstStyle/>
          <a:p>
            <a:pPr algn="ctr" eaLnBrk="1" hangingPunct="1"/>
            <a:r>
              <a:rPr lang="ru-RU" sz="2800" smtClean="0">
                <a:latin typeface="Times New Roman" pitchFamily="18" charset="0"/>
              </a:rPr>
              <a:t>Расходы бюджета городского округа Серебряные Пруды на  2017 год</a:t>
            </a:r>
            <a:r>
              <a:rPr lang="ru-RU" sz="2800" smtClean="0"/>
              <a:t> </a:t>
            </a:r>
          </a:p>
        </p:txBody>
      </p:sp>
      <p:pic>
        <p:nvPicPr>
          <p:cNvPr id="38918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Box 14"/>
          <p:cNvSpPr txBox="1">
            <a:spLocks noChangeArrowheads="1"/>
          </p:cNvSpPr>
          <p:nvPr/>
        </p:nvSpPr>
        <p:spPr bwMode="auto">
          <a:xfrm>
            <a:off x="10956925" y="1373188"/>
            <a:ext cx="1119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>
                <a:latin typeface="Century Gothic" pitchFamily="34" charset="0"/>
              </a:rPr>
              <a:t>Тыс. рублей</a:t>
            </a:r>
          </a:p>
        </p:txBody>
      </p:sp>
      <p:graphicFrame>
        <p:nvGraphicFramePr>
          <p:cNvPr id="38916" name="Объект 8"/>
          <p:cNvGraphicFramePr>
            <a:graphicFrameLocks noGrp="1"/>
          </p:cNvGraphicFramePr>
          <p:nvPr>
            <p:ph idx="1"/>
          </p:nvPr>
        </p:nvGraphicFramePr>
        <p:xfrm>
          <a:off x="1052513" y="2001838"/>
          <a:ext cx="9048750" cy="429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r:id="rId4" imgW="9047248" imgH="4298052" progId="Excel.Chart.8">
                  <p:embed/>
                </p:oleObj>
              </mc:Choice>
              <mc:Fallback>
                <p:oleObj r:id="rId4" imgW="9047248" imgH="4298052" progId="Excel.Chart.8">
                  <p:embed/>
                  <p:pic>
                    <p:nvPicPr>
                      <p:cNvPr id="0" name="Объект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2001838"/>
                        <a:ext cx="9048750" cy="429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539" name="Group 219"/>
          <p:cNvGraphicFramePr>
            <a:graphicFrameLocks noGrp="1"/>
          </p:cNvGraphicFramePr>
          <p:nvPr/>
        </p:nvGraphicFramePr>
        <p:xfrm>
          <a:off x="231775" y="1320800"/>
          <a:ext cx="11145838" cy="5253038"/>
        </p:xfrm>
        <a:graphic>
          <a:graphicData uri="http://schemas.openxmlformats.org/drawingml/2006/table">
            <a:tbl>
              <a:tblPr/>
              <a:tblGrid>
                <a:gridCol w="2286000"/>
                <a:gridCol w="1803400"/>
                <a:gridCol w="1612900"/>
                <a:gridCol w="1209675"/>
                <a:gridCol w="1409700"/>
                <a:gridCol w="1411288"/>
                <a:gridCol w="1412875"/>
              </a:tblGrid>
              <a:tr h="727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по разделам и подразделам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Отчетность об исполнении консолидированного бюджета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ожидаемое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01.Общегосударственные вопросы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193 980,3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181 143,4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196849,3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169 946,1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135 549,1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145 307,0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8 172,9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7 203,4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1646,6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1855,0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1855,0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1855,0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124 191,8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122 493,2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68975,8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60731,9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43778,1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43960,1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18 579,0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19 258,8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16078,2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15 694,0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15949,0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15949,0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0107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1 938,5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1402,0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255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41 088,2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32 178,1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109893,6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89982,2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73673,0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83236,9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02.Национальная оборона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1 659,6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1 533,4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2045,2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1 985,0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1 985,0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1 985,0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0203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1659,6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1533,4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2045,2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1935,0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1935,0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1935,0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0204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03. Национальная безопасность и правоохранительная деятельность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2 128,4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7973,6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2382,8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9 240,3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8 842,3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9002,3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0309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3881,0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1620,0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7087,3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7210,3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7338,3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0314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1181,4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4092,6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762,8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2153,0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1632,0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1664,0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04.Национальная экономика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90 456,6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82 303,7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70875,2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74 372,5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69 317,5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65 306,2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0405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0406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368,8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585,0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650,0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0408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15 531,4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10 642,1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12442,0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13554,0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13577,0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13599,0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66 679,6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52 292,9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44048,8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50676,3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45833,3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41900,0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0410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3 027,3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10 224,8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10504,4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7873,2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7573,2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7573,2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4 918,3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8 743,9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3511,2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1634,0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1634,0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1634,0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05. ЖКХ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83 209,2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69 313,6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74799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76 648,6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74 842,2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74 534,8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0501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15 394,5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7 958,3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6086,8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6473,0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6043,2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5635,8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0502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20 126,3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8 990,4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10951,0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800,0</a:t>
                      </a:r>
                    </a:p>
                  </a:txBody>
                  <a:tcPr marL="21554" marR="21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1560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5607" name="TextBox 4"/>
          <p:cNvSpPr txBox="1">
            <a:spLocks noChangeArrowheads="1"/>
          </p:cNvSpPr>
          <p:nvPr/>
        </p:nvSpPr>
        <p:spPr bwMode="auto">
          <a:xfrm>
            <a:off x="1062038" y="147638"/>
            <a:ext cx="9185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>
                <a:solidFill>
                  <a:srgbClr val="EBEBEB"/>
                </a:solidFill>
                <a:latin typeface="Times New Roman" pitchFamily="18" charset="0"/>
              </a:rPr>
              <a:t>Расходы бюджета городского округа Серебряные Пруды по разделам и подразделам бюджетной классификации</a:t>
            </a:r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588" name="Group 244"/>
          <p:cNvGraphicFramePr>
            <a:graphicFrameLocks noGrp="1"/>
          </p:cNvGraphicFramePr>
          <p:nvPr/>
        </p:nvGraphicFramePr>
        <p:xfrm>
          <a:off x="412750" y="974725"/>
          <a:ext cx="11252200" cy="5570538"/>
        </p:xfrm>
        <a:graphic>
          <a:graphicData uri="http://schemas.openxmlformats.org/drawingml/2006/table">
            <a:tbl>
              <a:tblPr/>
              <a:tblGrid>
                <a:gridCol w="2308225"/>
                <a:gridCol w="1820863"/>
                <a:gridCol w="1585912"/>
                <a:gridCol w="1262063"/>
                <a:gridCol w="1425575"/>
                <a:gridCol w="1423987"/>
                <a:gridCol w="1425575"/>
              </a:tblGrid>
              <a:tr h="1460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47 688,4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46 147,4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36957,5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38 225,6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44149,0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44249,0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0505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6 217,5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20803,7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30850,0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23850,0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23850,0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06.Охрана окружающей среды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0602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07.Образование 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520 952,0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511 936,3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527275,8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506 529,2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506 649,5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505 936,4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0701 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141 555,5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148 990,9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156887,9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157321,8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158021,8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157621,8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0702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335 940,3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323 426,5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329633,0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269 483,2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268752,6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268297,6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0703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39992,9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39782,3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39917,3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7 481,8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7 122,6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9170,2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7454,4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7464,4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7464,4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35 974,4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32 396,3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31584,7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32276,9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32628,4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32635,3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08.Культура, кинематография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93 485,2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114 469,0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79358,0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86 480,9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87 215,2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86 876,9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0801 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83 625,3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103 008,2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767513,0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73 975,7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74169,8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74169,8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0804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9 859,9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11 460,8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11845,0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12505,2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12685,4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12707,1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09.Здравоохранение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42 264,5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3 268,0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4 155,0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4 606,0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4 828,0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5 035,0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0901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21 445,4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0902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20 819,1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3 268,0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0909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4155,0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4606,0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4828,0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5035,0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10.Социальная политика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35 941,3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45 241,3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51019,8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45 620,0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45 576,0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45 567,0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3 018,1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3 790,8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4310,0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4492,0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4492,0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4492,0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24 787,2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31 928,5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32793,8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29 040,0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30373,0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31741,0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8 136,0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9 522,0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13916,0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12 088,0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10711,0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9334,0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11.Физическая культура и спорт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61 322,5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54 542,1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181534,9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75 645,0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73 130,4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73 478,6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1101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58 175,8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51 211,5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167635,3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56336,3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53224,0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53524,0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1102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1 347,1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1 232,0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11694,8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1194,0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1621,0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1669,0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1103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15888,0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16042,8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16042,8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1105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1799,5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2 098,6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2204,8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2225,9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2242,6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2242,8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 Средства массовой информации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3 041,0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2 861,0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2 876,0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1204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3041,0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2861,0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2876,0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13.Обслуживание муниципального долга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2 047,1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2 062,7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2 388,0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3 032,3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3 290,8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3 290,8</a:t>
                      </a:r>
                    </a:p>
                  </a:txBody>
                  <a:tcPr marL="46277" marR="462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412" name="Group 44"/>
          <p:cNvGraphicFramePr>
            <a:graphicFrameLocks noGrp="1"/>
          </p:cNvGraphicFramePr>
          <p:nvPr/>
        </p:nvGraphicFramePr>
        <p:xfrm>
          <a:off x="304800" y="1403350"/>
          <a:ext cx="10972800" cy="901700"/>
        </p:xfrm>
        <a:graphic>
          <a:graphicData uri="http://schemas.openxmlformats.org/drawingml/2006/table">
            <a:tbl>
              <a:tblPr/>
              <a:tblGrid>
                <a:gridCol w="2251075"/>
                <a:gridCol w="1774825"/>
                <a:gridCol w="1547813"/>
                <a:gridCol w="1230312"/>
                <a:gridCol w="1389063"/>
                <a:gridCol w="1389062"/>
                <a:gridCol w="1390650"/>
              </a:tblGrid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1301</a:t>
                      </a:r>
                    </a:p>
                  </a:txBody>
                  <a:tcPr marL="66198" marR="661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2047,1</a:t>
                      </a:r>
                    </a:p>
                  </a:txBody>
                  <a:tcPr marL="66198" marR="661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2062,7</a:t>
                      </a:r>
                    </a:p>
                  </a:txBody>
                  <a:tcPr marL="66198" marR="661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2388,0</a:t>
                      </a:r>
                    </a:p>
                  </a:txBody>
                  <a:tcPr marL="66198" marR="661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3032,3</a:t>
                      </a:r>
                    </a:p>
                  </a:txBody>
                  <a:tcPr marL="66198" marR="661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3290,8</a:t>
                      </a:r>
                    </a:p>
                  </a:txBody>
                  <a:tcPr marL="66198" marR="661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3290,8</a:t>
                      </a:r>
                    </a:p>
                  </a:txBody>
                  <a:tcPr marL="66198" marR="661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 Межбюджетные трансферты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98" marR="661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98" marR="661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98" marR="661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98" marR="661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98" marR="661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98" marR="661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98" marR="661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1403</a:t>
                      </a:r>
                    </a:p>
                  </a:txBody>
                  <a:tcPr marL="66198" marR="661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6198" marR="661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</a:p>
                  </a:txBody>
                  <a:tcPr marL="66198" marR="661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6198" marR="661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6198" marR="661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6198" marR="661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6198" marR="661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98" marR="661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1 127 446,7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98" marR="661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1 074 014,1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98" marR="661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1 192 683,0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98" marR="661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1 057 146,9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98" marR="661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1 014 087,0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98" marR="661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1 019 196,0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98" marR="661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5" name="Заголовок 1"/>
          <p:cNvSpPr>
            <a:spLocks noGrp="1"/>
          </p:cNvSpPr>
          <p:nvPr>
            <p:ph type="title"/>
          </p:nvPr>
        </p:nvSpPr>
        <p:spPr>
          <a:xfrm>
            <a:off x="1103313" y="395288"/>
            <a:ext cx="9404350" cy="757237"/>
          </a:xfrm>
        </p:spPr>
        <p:txBody>
          <a:bodyPr/>
          <a:lstStyle/>
          <a:p>
            <a:pPr algn="ctr" eaLnBrk="1" hangingPunct="1"/>
            <a:r>
              <a:rPr lang="ru-RU" sz="2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Муниципальные  программы  городского  округа   </a:t>
            </a:r>
            <a:endParaRPr lang="ru-RU" sz="2800" smtClean="0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87491" name="Group 99"/>
          <p:cNvGraphicFramePr>
            <a:graphicFrameLocks noGrp="1"/>
          </p:cNvGraphicFramePr>
          <p:nvPr>
            <p:ph idx="1"/>
          </p:nvPr>
        </p:nvGraphicFramePr>
        <p:xfrm>
          <a:off x="568325" y="1011238"/>
          <a:ext cx="10815638" cy="6246812"/>
        </p:xfrm>
        <a:graphic>
          <a:graphicData uri="http://schemas.openxmlformats.org/drawingml/2006/table">
            <a:tbl>
              <a:tblPr/>
              <a:tblGrid>
                <a:gridCol w="4560888"/>
                <a:gridCol w="2290762"/>
                <a:gridCol w="1982788"/>
                <a:gridCol w="1981200"/>
              </a:tblGrid>
              <a:tr h="342900"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Наименование программы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 год</a:t>
                      </a:r>
                    </a:p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(отражен на диаграмме)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34925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«Развитие сельского хозяйства городского округа Серебряные Пруды Московской области на период 2016-2020 годов» 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34925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«Экология городского округа Серебряные Пруды Московской области» на   2017-2021 годы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718,0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783,0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783,0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34925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«Развитие физической культуры  и массового спорта  в городском округе Серебряные Пруды Московской  области» на  2017-2021 годы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74 941,1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72 924,8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72 954,8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34925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«Жилище городского округа Серебряные Пруды Московской области» на  2017-2021 годы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4 131,0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2 754,0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1 377,0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34925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«Развитие культуры и сохранение культурных традиций городского округа Серебряные Пруды   Московской области» на  2017-2021 годы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86 230,2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86 745,3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86 745,3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925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«Молодежь городского округа Серебряные Пруды  Московской области» на  2017-2021 годы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3 729,4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3 729,4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3 729,4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34925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«Развитие образования городского округа Серебряные Пруды Московской области» на  2017-2021 годы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511 207,5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510 486,3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510 486,3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34925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«Безопасность   городского округа Серебряные Пруды Московской области»  на  2017-2021 годы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9 128,3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9 249,3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9 555,3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34925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«Содержание и развитие жилищно-коммунального хозяйства городского округа Серебряные Пруды Московской области» на  2017-2021 годы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67 199,6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62 493,2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62 085,8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34925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«Предпринимательство городского округа Серебряные Пруды Московской области на   период 2016-2020 годов»                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7 437,0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8 460,0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8 482,0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34925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«Муниципальное управление городского округа Серебряные Пруды Московской области» на  2017-2021 годы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206 319,5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177 263,4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188 380,1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34925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«Развитие и функционирование дорожно-транспортного комплекса городского округа Серебряные Пруды Московской области» на  2017-2021 годы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65 382,3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60 374,3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56 471,0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34925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«Энергосбережение и повышение энергетической эффективности   городского округа Серебряные Пруды Московской области»  на  2017-2021 годы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3 820,0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5 020,0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5 020,0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1496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ndale Sans UI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ndale Sans UI"/>
                          <a:cs typeface="Times New Roman" pitchFamily="18" charset="0"/>
                        </a:rPr>
                        <a:t>Доступная среда городского округа Серебряные Пруды Московской области»  на  2017-2021 годы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1 150,0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1 400,0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1496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ndale Sans UI"/>
                          <a:cs typeface="Tahoma" pitchFamily="34" charset="0"/>
                        </a:rPr>
                        <a:t>«Развитие системы информирования населения органов местного самоуправления городского округа Серебряные Пруды Московской области» на 2017-2021 годы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2441,0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2261,0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2276,0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1496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ndale Sans UI"/>
                          <a:cs typeface="Tahoma" pitchFamily="34" charset="0"/>
                        </a:rPr>
                        <a:t> ИТОГО: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1043 884,9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1 003 994,0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1 008 896,0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1855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Заголовок 1"/>
          <p:cNvSpPr>
            <a:spLocks noGrp="1"/>
          </p:cNvSpPr>
          <p:nvPr>
            <p:ph type="title"/>
          </p:nvPr>
        </p:nvSpPr>
        <p:spPr>
          <a:xfrm>
            <a:off x="2111375" y="452438"/>
            <a:ext cx="7939088" cy="539750"/>
          </a:xfrm>
        </p:spPr>
        <p:txBody>
          <a:bodyPr/>
          <a:lstStyle/>
          <a:p>
            <a:pPr algn="ctr" eaLnBrk="1" hangingPunct="1"/>
            <a:r>
              <a:rPr lang="ru-RU" sz="2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 программы  городского  округа</a:t>
            </a:r>
            <a:endParaRPr lang="ru-RU" sz="2800" smtClean="0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3010" name="Объект 7"/>
          <p:cNvGraphicFramePr>
            <a:graphicFrameLocks noGrp="1"/>
          </p:cNvGraphicFramePr>
          <p:nvPr>
            <p:ph idx="1"/>
          </p:nvPr>
        </p:nvGraphicFramePr>
        <p:xfrm>
          <a:off x="1050925" y="1031875"/>
          <a:ext cx="9990138" cy="636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name="Диаграмма" r:id="rId3" imgW="10125147" imgH="6448441" progId="Excel.Chart.8">
                  <p:embed/>
                </p:oleObj>
              </mc:Choice>
              <mc:Fallback>
                <p:oleObj name="Диаграмма" r:id="rId3" imgW="10125147" imgH="6448441" progId="Excel.Chart.8">
                  <p:embed/>
                  <p:pic>
                    <p:nvPicPr>
                      <p:cNvPr id="0" name="Объект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925" y="1031875"/>
                        <a:ext cx="9990138" cy="636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12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>
                <a:latin typeface="Times New Roman" pitchFamily="18" charset="0"/>
              </a:rPr>
              <a:t>            Общественно-значимые проекты на территории городского округа Серебряные Пруды</a:t>
            </a:r>
          </a:p>
        </p:txBody>
      </p:sp>
      <p:sp>
        <p:nvSpPr>
          <p:cNvPr id="320514" name="Rectangle 3"/>
          <p:cNvSpPr>
            <a:spLocks noGrp="1"/>
          </p:cNvSpPr>
          <p:nvPr>
            <p:ph type="body" idx="1"/>
          </p:nvPr>
        </p:nvSpPr>
        <p:spPr>
          <a:xfrm>
            <a:off x="412750" y="1541463"/>
            <a:ext cx="11595100" cy="491966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b="1" smtClean="0">
                <a:latin typeface="Times New Roman" pitchFamily="18" charset="0"/>
              </a:rPr>
              <a:t>1. </a:t>
            </a:r>
            <a:r>
              <a:rPr lang="ru-RU" b="1" u="sng" smtClean="0">
                <a:latin typeface="Times New Roman" pitchFamily="18" charset="0"/>
              </a:rPr>
              <a:t>Объект спорта:  Физкультурно-оздоровительный комплекс с плавательным бассейном</a:t>
            </a:r>
          </a:p>
          <a:p>
            <a:pPr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</a:rPr>
              <a:t>      Адрес объекта: р.п. Серебряные Пруды, ул. Большая Луговая</a:t>
            </a:r>
          </a:p>
          <a:p>
            <a:pPr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</a:rPr>
              <a:t>      Программы: государственная программа Московской области «Спорт Подмосковья», муниципальная программа «Развитие физической культуры и массового спорта» на </a:t>
            </a:r>
            <a:r>
              <a:rPr lang="ru-RU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2017-2021 годы</a:t>
            </a:r>
            <a:endParaRPr lang="ru-RU" smtClean="0">
              <a:latin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</a:rPr>
              <a:t>      Стоимость объекта - 200 000,0 тыс.рублей</a:t>
            </a:r>
          </a:p>
          <a:p>
            <a:pPr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</a:rPr>
              <a:t>       Ввод в эксплуатацию: 2017 год </a:t>
            </a:r>
          </a:p>
          <a:p>
            <a:pPr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</a:rPr>
              <a:t>       Освоено:  в 2014 году - 8062,8 тыс.рублей                   в 2016 году - 57 986,9 тыс.рублей</a:t>
            </a:r>
          </a:p>
          <a:p>
            <a:pPr>
              <a:buFont typeface="Wingdings 3" pitchFamily="18" charset="2"/>
              <a:buNone/>
            </a:pPr>
            <a:endParaRPr lang="ru-RU" smtClean="0">
              <a:latin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ru-RU" b="1" u="sng" smtClean="0">
                <a:latin typeface="Times New Roman" pitchFamily="18" charset="0"/>
              </a:rPr>
              <a:t>2. Приобретение квартир медицинским работникам  в 2017 году. </a:t>
            </a:r>
          </a:p>
          <a:p>
            <a:pPr>
              <a:buFont typeface="Wingdings 3" pitchFamily="18" charset="2"/>
              <a:buNone/>
            </a:pPr>
            <a:r>
              <a:rPr lang="ru-RU" b="1" smtClean="0">
                <a:latin typeface="Times New Roman" pitchFamily="18" charset="0"/>
              </a:rPr>
              <a:t>       </a:t>
            </a:r>
            <a:r>
              <a:rPr lang="ru-RU" smtClean="0">
                <a:latin typeface="Times New Roman" pitchFamily="18" charset="0"/>
              </a:rPr>
              <a:t>Предусмотрено в бюджете - 4 000,0 тыс.рублей.</a:t>
            </a:r>
          </a:p>
          <a:p>
            <a:pPr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</a:rPr>
              <a:t>      Подпрограмма: «Социальная поддержка работников здравоохранения» муниципальной программы «Муниципальное управление»</a:t>
            </a:r>
          </a:p>
          <a:p>
            <a:pPr>
              <a:buFont typeface="Wingdings 3" pitchFamily="18" charset="2"/>
              <a:buNone/>
            </a:pPr>
            <a:endParaRPr lang="ru-RU" smtClean="0">
              <a:latin typeface="Times New Roman" pitchFamily="18" charset="0"/>
            </a:endParaRPr>
          </a:p>
        </p:txBody>
      </p:sp>
      <p:pic>
        <p:nvPicPr>
          <p:cNvPr id="32051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Times New Roman" pitchFamily="18" charset="0"/>
              </a:rPr>
              <a:t>        Объем денежных средств, направляемых городским округом на социальную поддержку населения </a:t>
            </a:r>
          </a:p>
        </p:txBody>
      </p:sp>
      <p:sp>
        <p:nvSpPr>
          <p:cNvPr id="321538" name="Rectangle 3"/>
          <p:cNvSpPr>
            <a:spLocks noGrp="1"/>
          </p:cNvSpPr>
          <p:nvPr>
            <p:ph type="body" idx="1"/>
          </p:nvPr>
        </p:nvSpPr>
        <p:spPr>
          <a:xfrm>
            <a:off x="627063" y="1519238"/>
            <a:ext cx="11407775" cy="4979987"/>
          </a:xfrm>
        </p:spPr>
        <p:txBody>
          <a:bodyPr/>
          <a:lstStyle/>
          <a:p>
            <a:pPr marL="381000" indent="-381000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</a:rPr>
              <a:t>     1. Оказание материальной помощи гражданам, оказавшимся в трудной жизненной ситуации ( постановление  администрации городского округа от 09.02.2016 №194) </a:t>
            </a:r>
          </a:p>
          <a:p>
            <a:pPr marL="381000" indent="-381000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</a:rPr>
              <a:t>       2017 год-350,0 тыс.рублей</a:t>
            </a:r>
          </a:p>
          <a:p>
            <a:pPr marL="381000" indent="-381000">
              <a:buFont typeface="Wingdings 3" pitchFamily="18" charset="2"/>
              <a:buNone/>
            </a:pPr>
            <a:endParaRPr lang="ru-RU" smtClean="0">
              <a:latin typeface="Times New Roman" pitchFamily="18" charset="0"/>
            </a:endParaRPr>
          </a:p>
          <a:p>
            <a:pPr marL="381000" indent="-381000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</a:rPr>
              <a:t>       2. Предоставление частичной компенсации расходов за найм (поднайм) жилого помещения медицинским работникам ГБУЗМО «Серебряно-Прудская ЦРБ» ( решение Совета депутатов  городского округа от 17.08.2016 №836/81, муниципальная программа «Муниципальное управление», подпрограмма «Социальная поддержка работников здравоохранения») </a:t>
            </a:r>
          </a:p>
          <a:p>
            <a:pPr marL="381000" indent="-381000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</a:rPr>
              <a:t>        2017 год-240,0 тыс.рублей</a:t>
            </a:r>
          </a:p>
          <a:p>
            <a:pPr marL="381000" indent="-381000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</a:rPr>
              <a:t>        2018 год-240,0 тыс.рублей</a:t>
            </a:r>
          </a:p>
          <a:p>
            <a:pPr marL="381000" indent="-381000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</a:rPr>
              <a:t>        2019 год-240,0 тыс.рублей</a:t>
            </a:r>
          </a:p>
          <a:p>
            <a:pPr marL="381000" indent="-381000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pic>
        <p:nvPicPr>
          <p:cNvPr id="32153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>
                <a:latin typeface="Times New Roman" pitchFamily="18" charset="0"/>
              </a:rPr>
              <a:t>Объем денежных средств, направляемых городским округом на социальную поддержку населения</a:t>
            </a:r>
          </a:p>
        </p:txBody>
      </p:sp>
      <p:sp>
        <p:nvSpPr>
          <p:cNvPr id="3225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mtClean="0"/>
              <a:t>3. </a:t>
            </a:r>
          </a:p>
        </p:txBody>
      </p:sp>
      <p:pic>
        <p:nvPicPr>
          <p:cNvPr id="32256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2564" name="Rectangle 7"/>
          <p:cNvSpPr>
            <a:spLocks noChangeArrowheads="1"/>
          </p:cNvSpPr>
          <p:nvPr/>
        </p:nvSpPr>
        <p:spPr bwMode="auto">
          <a:xfrm>
            <a:off x="969963" y="1604963"/>
            <a:ext cx="1046638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000">
                <a:latin typeface="Times New Roman" pitchFamily="18" charset="0"/>
              </a:rPr>
              <a:t>3. Предоставление единовременной выплаты  медицинским работникам ГБУЗМО «Серебряно-Прудская ЦРБ» ( решение Совета депутатов  городского округа от 23.09.2016 №841/83, муниципальная программа «Муниципальное управление», подпрограмма «Социальная поддержка работников здравоохранения») </a:t>
            </a:r>
          </a:p>
          <a:p>
            <a:pPr algn="l"/>
            <a:r>
              <a:rPr lang="ru-RU" sz="2000">
                <a:latin typeface="Times New Roman" pitchFamily="18" charset="0"/>
              </a:rPr>
              <a:t>        2017 год-190,0 тыс.рублей</a:t>
            </a:r>
          </a:p>
          <a:p>
            <a:pPr algn="l"/>
            <a:r>
              <a:rPr lang="ru-RU" sz="2000">
                <a:latin typeface="Times New Roman" pitchFamily="18" charset="0"/>
              </a:rPr>
              <a:t>        2018 год-190,0 тыс.рублей</a:t>
            </a:r>
          </a:p>
          <a:p>
            <a:pPr algn="l"/>
            <a:r>
              <a:rPr lang="ru-RU" sz="2000">
                <a:latin typeface="Times New Roman" pitchFamily="18" charset="0"/>
              </a:rPr>
              <a:t>        2019 год-190,0 тыс.рублей</a:t>
            </a:r>
          </a:p>
          <a:p>
            <a:pPr algn="l"/>
            <a:endParaRPr lang="ru-RU" sz="2000">
              <a:latin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</a:rPr>
              <a:t>4. Предоставление компенсации расходов на проезд транспортом общего пользования  медицинским работникам ГБУЗМО «Серебряно-Прудская ЦРБ» ( решение Совета депутатов  городского округа от 23.09.2016 №842/83, муниципальная программа «Муниципальное управление», подпрограмма «Социальная поддержка работников здравоохранения») </a:t>
            </a:r>
          </a:p>
          <a:p>
            <a:pPr algn="l"/>
            <a:r>
              <a:rPr lang="ru-RU" sz="2000">
                <a:latin typeface="Times New Roman" pitchFamily="18" charset="0"/>
              </a:rPr>
              <a:t>        2017 год-150,0 тыс.рублей</a:t>
            </a:r>
          </a:p>
          <a:p>
            <a:pPr algn="l"/>
            <a:r>
              <a:rPr lang="ru-RU" sz="2000">
                <a:latin typeface="Times New Roman" pitchFamily="18" charset="0"/>
              </a:rPr>
              <a:t>        2018 год-150,0 тыс.рублей</a:t>
            </a:r>
          </a:p>
          <a:p>
            <a:pPr algn="l"/>
            <a:r>
              <a:rPr lang="ru-RU" sz="2000">
                <a:latin typeface="Times New Roman" pitchFamily="18" charset="0"/>
              </a:rPr>
              <a:t>        2019 год-150,0 тыс.рублей</a:t>
            </a:r>
          </a:p>
          <a:p>
            <a:pPr algn="l"/>
            <a:endParaRPr lang="ru-RU" sz="20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latin typeface="Times New Roman" pitchFamily="18" charset="0"/>
              </a:rPr>
              <a:t>Основные понятия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1304925" y="1231900"/>
            <a:ext cx="8947150" cy="4195763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Проект бюджета городского округа Серебряные Пруды составляется на три года -2017 год и плановый период 2018 и 2019 годов</a:t>
            </a:r>
          </a:p>
          <a:p>
            <a:r>
              <a:rPr lang="ru-RU" smtClean="0">
                <a:latin typeface="Times New Roman" pitchFamily="18" charset="0"/>
              </a:rPr>
              <a:t>Составление проекта бюджета основывается на:</a:t>
            </a:r>
          </a:p>
          <a:p>
            <a:pPr>
              <a:buFont typeface="Wingdings 3" pitchFamily="18" charset="2"/>
              <a:buNone/>
            </a:pPr>
            <a:r>
              <a:rPr lang="ru-RU" sz="1800" smtClean="0">
                <a:latin typeface="Times New Roman" pitchFamily="18" charset="0"/>
              </a:rPr>
              <a:t>-бюджетном послании Президента Российской Федерации;</a:t>
            </a:r>
          </a:p>
          <a:p>
            <a:pPr>
              <a:buFont typeface="Wingdings 3" pitchFamily="18" charset="2"/>
              <a:buNone/>
            </a:pPr>
            <a:r>
              <a:rPr lang="ru-RU" sz="1800" smtClean="0">
                <a:latin typeface="Times New Roman" pitchFamily="18" charset="0"/>
              </a:rPr>
              <a:t>-прогнозе социально-экономического развития городского округа Серебряные Пруды;</a:t>
            </a:r>
          </a:p>
          <a:p>
            <a:pPr>
              <a:buFont typeface="Wingdings 3" pitchFamily="18" charset="2"/>
              <a:buNone/>
            </a:pPr>
            <a:r>
              <a:rPr lang="ru-RU" sz="1800" smtClean="0">
                <a:latin typeface="Times New Roman" pitchFamily="18" charset="0"/>
              </a:rPr>
              <a:t>-основных направлениях бюджетной политики и основных направлениях налоговой политики;</a:t>
            </a:r>
          </a:p>
          <a:p>
            <a:pPr>
              <a:buFont typeface="Wingdings 3" pitchFamily="18" charset="2"/>
              <a:buNone/>
            </a:pPr>
            <a:r>
              <a:rPr lang="ru-RU" sz="1800" smtClean="0">
                <a:latin typeface="Times New Roman" pitchFamily="18" charset="0"/>
              </a:rPr>
              <a:t>-муниципальных программах(проектах муниципальных программ).</a:t>
            </a:r>
          </a:p>
          <a:p>
            <a:pPr>
              <a:buFont typeface="Wingdings 3" pitchFamily="18" charset="2"/>
              <a:buNone/>
            </a:pPr>
            <a:endParaRPr lang="ru-RU" sz="1800" smtClean="0">
              <a:latin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</a:rPr>
              <a:t> Непосредственное составление проекта бюджета осуществляет финансовое управление администрации городского округа Серебряные Пруды</a:t>
            </a:r>
          </a:p>
        </p:txBody>
      </p:sp>
      <p:pic>
        <p:nvPicPr>
          <p:cNvPr id="2662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>
                <a:latin typeface="Times New Roman" pitchFamily="18" charset="0"/>
              </a:rPr>
              <a:t>Объем денежных средств, направляемых городским округом на социальную поддержку населения</a:t>
            </a:r>
          </a:p>
        </p:txBody>
      </p:sp>
      <p:sp>
        <p:nvSpPr>
          <p:cNvPr id="3235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mtClean="0"/>
              <a:t>5.</a:t>
            </a:r>
          </a:p>
        </p:txBody>
      </p:sp>
      <p:pic>
        <p:nvPicPr>
          <p:cNvPr id="32358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3588" name="Rectangle 5"/>
          <p:cNvSpPr>
            <a:spLocks noChangeArrowheads="1"/>
          </p:cNvSpPr>
          <p:nvPr/>
        </p:nvSpPr>
        <p:spPr bwMode="auto">
          <a:xfrm>
            <a:off x="863600" y="1725613"/>
            <a:ext cx="10252075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000">
                <a:latin typeface="Times New Roman" pitchFamily="18" charset="0"/>
              </a:rPr>
              <a:t>5. Предоставление частичной фиксированной компенсации расходов  за услуги ЖКХ  медицинским работникам ГБУЗМО «Серебряно-Прудская ЦРБ» ( решение Совета депутатов  городского округа от 23.09.2016 №843/83, муниципальная программа «Муниципальное управление», подпрограмма «Социальная поддержка работников здравоохранения») </a:t>
            </a:r>
          </a:p>
          <a:p>
            <a:pPr algn="l"/>
            <a:r>
              <a:rPr lang="ru-RU" sz="2000">
                <a:latin typeface="Times New Roman" pitchFamily="18" charset="0"/>
              </a:rPr>
              <a:t>        2017 год-72,0 тыс.рублей</a:t>
            </a:r>
          </a:p>
          <a:p>
            <a:pPr algn="l"/>
            <a:r>
              <a:rPr lang="ru-RU" sz="2000">
                <a:latin typeface="Times New Roman" pitchFamily="18" charset="0"/>
              </a:rPr>
              <a:t>        2018 год-72,0 тыс.рублей</a:t>
            </a:r>
          </a:p>
          <a:p>
            <a:pPr algn="l"/>
            <a:r>
              <a:rPr lang="ru-RU" sz="2000">
                <a:latin typeface="Times New Roman" pitchFamily="18" charset="0"/>
              </a:rPr>
              <a:t>        2019 год-72,0 тыс.рублей</a:t>
            </a:r>
          </a:p>
          <a:p>
            <a:pPr algn="l"/>
            <a:endParaRPr lang="ru-RU" sz="2000">
              <a:latin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</a:rPr>
              <a:t> </a:t>
            </a:r>
          </a:p>
          <a:p>
            <a:pPr algn="l">
              <a:spcBef>
                <a:spcPct val="50000"/>
              </a:spcBef>
            </a:pPr>
            <a:endParaRPr lang="ru-RU" sz="20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ru-RU" smtClean="0"/>
          </a:p>
        </p:txBody>
      </p:sp>
      <p:sp>
        <p:nvSpPr>
          <p:cNvPr id="4321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sz="3600" b="1" smtClean="0">
                <a:latin typeface="Times New Roman" pitchFamily="18" charset="0"/>
              </a:rPr>
              <a:t>Муниципальные программы </a:t>
            </a:r>
          </a:p>
          <a:p>
            <a:pPr algn="ctr">
              <a:buFont typeface="Wingdings 3" pitchFamily="18" charset="2"/>
              <a:buNone/>
            </a:pPr>
            <a:r>
              <a:rPr lang="ru-RU" sz="3600" b="1" smtClean="0">
                <a:latin typeface="Times New Roman" pitchFamily="18" charset="0"/>
              </a:rPr>
              <a:t>городского округа Серебряные Пруды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9" name="Заголовок 1"/>
          <p:cNvSpPr>
            <a:spLocks noGrp="1"/>
          </p:cNvSpPr>
          <p:nvPr>
            <p:ph type="title"/>
          </p:nvPr>
        </p:nvSpPr>
        <p:spPr>
          <a:xfrm>
            <a:off x="1660525" y="512763"/>
            <a:ext cx="9405938" cy="1400175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</a:rPr>
              <a:t>Муниципальная программа «Развитие сельского хозяйства городского округа Серебряные Пруды Московской области на период 2016-2020 годов»</a:t>
            </a:r>
          </a:p>
        </p:txBody>
      </p:sp>
      <p:sp>
        <p:nvSpPr>
          <p:cNvPr id="3246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Цель муниципальной программы: обеспечение населения городского округа Серебряные Пруды Московской области сельскохозяйственной продукцией и продовольствием  собственного производства, а также устойчивое развитие сельских территорий</a:t>
            </a:r>
          </a:p>
          <a:p>
            <a:pPr eaLnBrk="1" hangingPunct="1">
              <a:lnSpc>
                <a:spcPct val="90000"/>
              </a:lnSpc>
            </a:pPr>
            <a:endParaRPr lang="ru-RU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Финансирование программы:</a:t>
            </a:r>
          </a:p>
          <a:p>
            <a:pPr algn="ctr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</a:rPr>
              <a:t>2017 год-50,0 тыс.руб.</a:t>
            </a:r>
          </a:p>
          <a:p>
            <a:pPr algn="ctr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</a:rPr>
              <a:t>2018 год-50,0 тыс.руб.</a:t>
            </a:r>
          </a:p>
          <a:p>
            <a:pPr algn="ctr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</a:rPr>
              <a:t>2019 год-50,0 тыс.руб. </a:t>
            </a:r>
          </a:p>
          <a:p>
            <a:pPr eaLnBrk="1" hangingPunct="1">
              <a:lnSpc>
                <a:spcPct val="90000"/>
              </a:lnSpc>
            </a:pPr>
            <a:endParaRPr lang="ru-RU" smtClean="0">
              <a:latin typeface="Times New Roman" pitchFamily="18" charset="0"/>
            </a:endParaRPr>
          </a:p>
        </p:txBody>
      </p:sp>
      <p:pic>
        <p:nvPicPr>
          <p:cNvPr id="32461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3" name="Заголовок 1"/>
          <p:cNvSpPr>
            <a:spLocks noGrp="1"/>
          </p:cNvSpPr>
          <p:nvPr>
            <p:ph type="ctrTitle"/>
          </p:nvPr>
        </p:nvSpPr>
        <p:spPr>
          <a:xfrm>
            <a:off x="1155700" y="1447800"/>
            <a:ext cx="8824913" cy="3328988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5700" y="4776788"/>
            <a:ext cx="8824913" cy="8620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dirty="0" smtClean="0"/>
              <a:t>  </a:t>
            </a:r>
            <a:endParaRPr lang="ru-RU" dirty="0"/>
          </a:p>
        </p:txBody>
      </p:sp>
      <p:graphicFrame>
        <p:nvGraphicFramePr>
          <p:cNvPr id="190530" name="Group 66"/>
          <p:cNvGraphicFramePr>
            <a:graphicFrameLocks noGrp="1"/>
          </p:cNvGraphicFramePr>
          <p:nvPr/>
        </p:nvGraphicFramePr>
        <p:xfrm>
          <a:off x="792163" y="128588"/>
          <a:ext cx="7854950" cy="6403975"/>
        </p:xfrm>
        <a:graphic>
          <a:graphicData uri="http://schemas.openxmlformats.org/drawingml/2006/table">
            <a:tbl>
              <a:tblPr/>
              <a:tblGrid>
                <a:gridCol w="4114800"/>
                <a:gridCol w="1016000"/>
                <a:gridCol w="1463675"/>
                <a:gridCol w="1260475"/>
              </a:tblGrid>
              <a:tr h="177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Основные показатели реализации мероприятий муниципальной программы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9" marR="565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9" marR="565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9" marR="565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9" marR="565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Рост уровня интенсивности использования посевных площадей, тонн зерновых ед./га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9" marR="565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2,14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9" marR="565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2,17 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9" marR="565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9" marR="565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обрабатываемой пашни в общей площади пашни, 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9" marR="565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78,0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9" marR="565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86,0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9" marR="565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9" marR="565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Вовлечение в оборот выбывших сельскохозяйственных угодий за счет проведения культуртехнических работ сельскохозяйственными производителями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9" marR="565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9" marR="565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9" marR="565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9" marR="565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Объем продукции, произведенной на вновь вводимых площадях, ед/га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9" marR="565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9" marR="565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9" marR="565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9" marR="565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Увеличение индекса производства продукции сельского хозяйства в хозяйствах всех категорий, 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9" marR="565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105,7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9" marR="565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103,4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9" marR="565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103,6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9" marR="565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Среднемесячная номинальная заработная плата, тыс.руб.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9" marR="565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9" marR="565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9" marR="565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9" marR="565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Объем инвестиций в основной капитал, млн.руб.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9" marR="565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1056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9" marR="565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1130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9" marR="565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1190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9" marR="565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КФХ, начинающих фермеров, осуществивших проекты создания и развития своих хозяйств с помощью государственной поддержки(за отчетный год)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9" marR="565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9" marR="565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9" marR="565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9" marR="565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Ввод(приобретение) жилья для граждан, проживающих в сельской местности, всего кв.м.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9" marR="565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9" marR="565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9" marR="565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509" marR="565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Заголовок 1"/>
          <p:cNvSpPr>
            <a:spLocks noGrp="1"/>
          </p:cNvSpPr>
          <p:nvPr>
            <p:ph type="title"/>
          </p:nvPr>
        </p:nvSpPr>
        <p:spPr>
          <a:xfrm>
            <a:off x="1814513" y="390525"/>
            <a:ext cx="8824912" cy="1916113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</a:rPr>
              <a:t>Муниципальная программа «Экология городского округа Серебряные Пруды Московской области» на 2017-2021 годы</a:t>
            </a:r>
            <a:br>
              <a:rPr lang="ru-RU" sz="2400" smtClean="0">
                <a:latin typeface="Times New Roman" pitchFamily="18" charset="0"/>
              </a:rPr>
            </a:br>
            <a:endParaRPr lang="ru-RU" sz="2400" smtClean="0">
              <a:latin typeface="Times New Roman" pitchFamily="18" charset="0"/>
            </a:endParaRPr>
          </a:p>
        </p:txBody>
      </p:sp>
      <p:sp>
        <p:nvSpPr>
          <p:cNvPr id="326658" name="Текст 2"/>
          <p:cNvSpPr>
            <a:spLocks noGrp="1"/>
          </p:cNvSpPr>
          <p:nvPr>
            <p:ph type="body" idx="1"/>
          </p:nvPr>
        </p:nvSpPr>
        <p:spPr>
          <a:xfrm>
            <a:off x="1755775" y="2338388"/>
            <a:ext cx="8826500" cy="860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cap="none" smtClean="0">
                <a:solidFill>
                  <a:schemeClr val="tx1"/>
                </a:solidFill>
                <a:latin typeface="Times New Roman" pitchFamily="18" charset="0"/>
              </a:rPr>
              <a:t>ЦЕЛИ МУНИЦИПАЛЬНОЙ ПРОГРАММЫ: ОБЕСПЕЧЕНИЕ КОНСТИТУЦИОННЫХ ПРАВ ГРАЖДАН НА БЛАГОПРИЯТНУЮ ОКРУЖАЮЩУЮ СРЕДУ ЗА СЧЕТ СТАБИЛИЗАЦИИ ЭКОЛОГИЧЕСКОЙ ОБСТАНОВКИ, ПРОВЕДЕНИЯ МЕРОПРИЯТИЙ ПО ЭКОЛОГИЧЕСКОЙ БЕЗОПАСНОСТИ, ВНЕДРЕНИЯ ЭКОЛОГИЧЕСКИ ОРИЕНТИРОВАННОГО РАЗВИТИЯ ЭКОНОМИКИ НА ТЕРРИТОРИИ  ГОРОДСКОГО ОКРУГА СЕРЕБРЯНЫЕ ПРУДЫ</a:t>
            </a:r>
          </a:p>
          <a:p>
            <a:pPr eaLnBrk="1" hangingPunct="1">
              <a:lnSpc>
                <a:spcPct val="80000"/>
              </a:lnSpc>
            </a:pPr>
            <a:r>
              <a:rPr lang="ru-RU" cap="none" smtClean="0">
                <a:solidFill>
                  <a:schemeClr val="tx1"/>
                </a:solidFill>
                <a:latin typeface="Times New Roman" pitchFamily="18" charset="0"/>
              </a:rPr>
              <a:t> 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cap="none" smtClean="0">
                <a:solidFill>
                  <a:schemeClr val="tx1"/>
                </a:solidFill>
                <a:latin typeface="Times New Roman" pitchFamily="18" charset="0"/>
              </a:rPr>
              <a:t>ФИНАНСИРОВАНИЕ ПРОГРАММЫ: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cap="none" smtClean="0">
                <a:solidFill>
                  <a:schemeClr val="tx1"/>
                </a:solidFill>
                <a:latin typeface="Times New Roman" pitchFamily="18" charset="0"/>
              </a:rPr>
              <a:t>2017 ГОД-718,0 ТЫС.РУБ.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cap="none" smtClean="0">
                <a:solidFill>
                  <a:schemeClr val="tx1"/>
                </a:solidFill>
                <a:latin typeface="Times New Roman" pitchFamily="18" charset="0"/>
              </a:rPr>
              <a:t>2018 ГОД-783,0 ТЫС.РУБ.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cap="none" smtClean="0">
                <a:solidFill>
                  <a:schemeClr val="tx1"/>
                </a:solidFill>
                <a:latin typeface="Times New Roman" pitchFamily="18" charset="0"/>
              </a:rPr>
              <a:t>2019 ГОД-783,0 ТЫС.РУБ.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cap="none" smtClean="0">
                <a:solidFill>
                  <a:schemeClr val="tx1"/>
                </a:solidFill>
                <a:latin typeface="Times New Roman" pitchFamily="18" charset="0"/>
              </a:rPr>
              <a:t> </a:t>
            </a:r>
          </a:p>
          <a:p>
            <a:pPr eaLnBrk="1" hangingPunct="1">
              <a:lnSpc>
                <a:spcPct val="80000"/>
              </a:lnSpc>
            </a:pPr>
            <a:endParaRPr lang="ru-RU" sz="500" cap="none" smtClean="0">
              <a:solidFill>
                <a:srgbClr val="8AD0D6"/>
              </a:solidFill>
              <a:latin typeface="Times New Roman" pitchFamily="18" charset="0"/>
            </a:endParaRPr>
          </a:p>
        </p:txBody>
      </p:sp>
      <p:pic>
        <p:nvPicPr>
          <p:cNvPr id="32665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2580" name="Group 20"/>
          <p:cNvGraphicFramePr>
            <a:graphicFrameLocks noGrp="1"/>
          </p:cNvGraphicFramePr>
          <p:nvPr/>
        </p:nvGraphicFramePr>
        <p:xfrm>
          <a:off x="879475" y="12700"/>
          <a:ext cx="9285288" cy="6870700"/>
        </p:xfrm>
        <a:graphic>
          <a:graphicData uri="http://schemas.openxmlformats.org/drawingml/2006/table">
            <a:tbl>
              <a:tblPr/>
              <a:tblGrid>
                <a:gridCol w="6715125"/>
                <a:gridCol w="1025525"/>
                <a:gridCol w="731838"/>
                <a:gridCol w="812800"/>
              </a:tblGrid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Основные показатели реализации муниципальной программы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114" marR="301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2017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114" marR="301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114" marR="301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2019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114" marR="301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4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Протяженность восстановленных участков для устойчивого существования и воспроизводства рыбных запасов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Количество регулируемых водоподъемных объектов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Соответствие расходов на природоохранную деятельность, установленных муниципальной экологической программой, нормативу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Соответствие фактической площади озелененных территорий минимально необходимой площади озелененных территорий к нормативу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Количество гидротехнических сооружений, занесенных в реестр объектов недвижимости в качестве бесхозяйных, к общему количеству выявленных бесхозяйных сооружений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Снижение сброса загрязняющих веществ в стоках и повышение качества очистки сточных вод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Наличие генеральных схем санитарной очистки территории  городского округа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Количество участников принявших участие в экологических мероприятиях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Проведение мероприятий по экологическому воспитанию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114" marR="301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2.0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28.6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6.0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50.0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 100.0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Отсутствует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 110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25.0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114" marR="301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2.0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28.6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10.0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70.0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Имеется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120.0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30.0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114" marR="301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2.0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31.3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100.0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100.0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Имеется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140.0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30.0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114" marR="301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Заголовок 1"/>
          <p:cNvSpPr>
            <a:spLocks noGrp="1"/>
          </p:cNvSpPr>
          <p:nvPr>
            <p:ph type="title"/>
          </p:nvPr>
        </p:nvSpPr>
        <p:spPr>
          <a:xfrm>
            <a:off x="1527175" y="0"/>
            <a:ext cx="9375775" cy="173355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</a:rPr>
              <a:t>Муниципальная программа «Развитие физической культуры и массового спорта в городском округе Серебряные Пруды Московской области» на 2017-2021 годы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4813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2441085"/>
              </p:ext>
            </p:extLst>
          </p:nvPr>
        </p:nvGraphicFramePr>
        <p:xfrm>
          <a:off x="2152650" y="1203325"/>
          <a:ext cx="7978775" cy="550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98" name="Group 38"/>
          <p:cNvGraphicFramePr>
            <a:graphicFrameLocks noGrp="1"/>
          </p:cNvGraphicFramePr>
          <p:nvPr/>
        </p:nvGraphicFramePr>
        <p:xfrm>
          <a:off x="1350963" y="2428875"/>
          <a:ext cx="8607425" cy="3436938"/>
        </p:xfrm>
        <a:graphic>
          <a:graphicData uri="http://schemas.openxmlformats.org/drawingml/2006/table">
            <a:tbl>
              <a:tblPr/>
              <a:tblGrid>
                <a:gridCol w="4457700"/>
                <a:gridCol w="1487487"/>
                <a:gridCol w="1627188"/>
                <a:gridCol w="1035050"/>
              </a:tblGrid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Источники финансирования муниципальной программы,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том числе по годам: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Средства бюджета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Московской области(отражено в государственной программе «Спорт Подмосковья»)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72 936,0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Внебюджетные источники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3 550,0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3 600,0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3 700,0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Средства местного бюджета (отражено в бюджете городского округа)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74 941,1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72 924,8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72 954,8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151 427,1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76 524,8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76 654,8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9761" name="Rectangle 1"/>
          <p:cNvSpPr>
            <a:spLocks noGrp="1" noChangeArrowheads="1"/>
          </p:cNvSpPr>
          <p:nvPr>
            <p:ph type="title"/>
          </p:nvPr>
        </p:nvSpPr>
        <p:spPr>
          <a:xfrm>
            <a:off x="1570038" y="-160338"/>
            <a:ext cx="10410825" cy="2222501"/>
          </a:xfrm>
        </p:spPr>
        <p:txBody>
          <a:bodyPr wrap="none" anchor="ctr">
            <a:spAutoFit/>
          </a:bodyPr>
          <a:lstStyle/>
          <a:p>
            <a:pPr defTabSz="914400">
              <a:tabLst>
                <a:tab pos="2970213" algn="ctr"/>
                <a:tab pos="5940425" algn="r"/>
              </a:tabLst>
            </a:pP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 муниципальной программы:</a:t>
            </a:r>
            <a:b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– создание необходимых условий по развитию физической культуры и </a:t>
            </a:r>
            <a:b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массового спорта на территории городского округа Серебряные Пруды;</a:t>
            </a:r>
            <a:b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Объемы финансирования:</a:t>
            </a:r>
            <a:b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</a:t>
            </a:r>
            <a:endParaRPr lang="ru-RU" altLang="ru-RU" sz="2000" smtClean="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2976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695" name="Group 111"/>
          <p:cNvGraphicFramePr>
            <a:graphicFrameLocks noGrp="1"/>
          </p:cNvGraphicFramePr>
          <p:nvPr/>
        </p:nvGraphicFramePr>
        <p:xfrm>
          <a:off x="403225" y="263525"/>
          <a:ext cx="11252200" cy="6502400"/>
        </p:xfrm>
        <a:graphic>
          <a:graphicData uri="http://schemas.openxmlformats.org/drawingml/2006/table">
            <a:tbl>
              <a:tblPr/>
              <a:tblGrid>
                <a:gridCol w="8648700"/>
                <a:gridCol w="833438"/>
                <a:gridCol w="884237"/>
                <a:gridCol w="885825"/>
              </a:tblGrid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Основные показатели реализации мероприятий муниципальной программы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2017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2018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2019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1.Доля жителей муниципального образования Московской области, систематически занимающихся физической культурой и спортом, в общей численности населения Московской области (%).  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36,5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38,5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40,5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2.Количество жителей муниципального образования Московской области, систематически занимающихся физической культурой и спортом ( тыс.человек)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9167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9670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10172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3. Доля граждан, занимающихся в спортивных организациях, в общей численности детей и молодежи в возрасте 6-15 лет  (%)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41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44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47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4. Доля инвалидов и лиц с ограниченными возможностями здоровья, систематически занимающихся физической культурой и спортом, в общем числе инвалидов и лиц с ограниченными возможностями здоровья, проживающих в муниципальном образовании Московской области (%)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9,5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5.Количество проведенных физкультурных и спортивных мероприятий (единиц)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98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104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6. Доля жителей, привлеченная к сдаче нормативов Всероссийского физкультурно- спортивного комплекса ГТО (%)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26,0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33,7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38,8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7.Доля жителей муниципального образования Московской области, выполнивших нормативы Всероссийского физкультурно-спортивного комплекса «Готов к труду и обороне» (ГТО), в общей численности населения, принявшего участия в сдаче нормативов Всероссийского физкультурно-спортивного комплекса «Готов к труду и обороне» (ГТО),   (%)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30,3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8.Доля обучающихся и студентов муниципального образования Московской области, выполнивших нормативы Всероссийского физкультурно-спортивного комплекса «Готов к труду и обороне» (ГТО), в общей численности обучающихся и студентов, принявших участие в сдаче нормативов Всероссийского физкультурно-спортивного комплекса «Готов к труду и обороне» (ГТО) (%)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40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50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50,3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9. Доля граждан, муниципального образования Московской области, занимающихся физической культурой и спортом по месту работы, в общей численности населения, занятого в экономике (%)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23,9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27,9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31,4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10.Доля учащихся и студентов, систематически занимающихся физической культурой и спортом, в общей численности учащихся и студентов (%)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73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77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81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11.Эффективность использования существующих объектов спорта (%)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75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80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85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12. Количество введенных в эксплуатацию спортивных объектов (единиц)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13. Объем платных услуг, оказываемых учреждениями спорта (тыс. руб)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0,140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0,142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0,146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14. Доля административно-управленческого персонала в штатной численности подведомственных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учреждений (%)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15,0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15,0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15,0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15. Среднемесячная номинальная начисленная заработная плата работников муниципальных учреждений физической культуры и спорта(руб)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                20600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21900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22600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16.Доля эффективно используемых плоскостных спортивных сооружений, соответствующих требованиям: имеющих балансодержателей, паспорт объекта, закреплен тренер (%)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82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83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85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17. Количество плоскостных спортивных сооружений в муниципальных образованиях Московской области, на которых проведен капитальный ремонт(единиц)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631" name="Group 23"/>
          <p:cNvGraphicFramePr>
            <a:graphicFrameLocks noGrp="1"/>
          </p:cNvGraphicFramePr>
          <p:nvPr/>
        </p:nvGraphicFramePr>
        <p:xfrm>
          <a:off x="534988" y="849313"/>
          <a:ext cx="11252200" cy="1155700"/>
        </p:xfrm>
        <a:graphic>
          <a:graphicData uri="http://schemas.openxmlformats.org/drawingml/2006/table">
            <a:tbl>
              <a:tblPr/>
              <a:tblGrid>
                <a:gridCol w="8243887"/>
                <a:gridCol w="1219200"/>
                <a:gridCol w="933450"/>
                <a:gridCol w="855663"/>
              </a:tblGrid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18.Доля организаций, оказывающих услуги по спортивной подготовке в соответствии с федеральными стандартами спортивной подготовки, в общем количестве организаций в сфере физической культуры и спорта муниципального образования Московской области, в том числе для лиц с ограниченными возможностями (%)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19. Модернизация материально-технической базы объектов физической культуры и спорта путем проведения капитального ремонта и технического переоснащения в муниципальных образованиях Московской области (ед.)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67" marR="162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>
                <a:latin typeface="Times New Roman" pitchFamily="18" charset="0"/>
              </a:rPr>
              <a:t>Показатели прогноза социально-экономического развития городского округа Серебряные Пруды</a:t>
            </a:r>
          </a:p>
        </p:txBody>
      </p:sp>
      <p:pic>
        <p:nvPicPr>
          <p:cNvPr id="2765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0201" name="Group 121"/>
          <p:cNvGraphicFramePr>
            <a:graphicFrameLocks noGrp="1"/>
          </p:cNvGraphicFramePr>
          <p:nvPr/>
        </p:nvGraphicFramePr>
        <p:xfrm>
          <a:off x="628650" y="1614488"/>
          <a:ext cx="9832975" cy="4757737"/>
        </p:xfrm>
        <a:graphic>
          <a:graphicData uri="http://schemas.openxmlformats.org/drawingml/2006/table">
            <a:tbl>
              <a:tblPr/>
              <a:tblGrid>
                <a:gridCol w="2898775"/>
                <a:gridCol w="938213"/>
                <a:gridCol w="806450"/>
                <a:gridCol w="796925"/>
                <a:gridCol w="1031875"/>
                <a:gridCol w="1093787"/>
                <a:gridCol w="1116013"/>
                <a:gridCol w="1150937"/>
              </a:tblGrid>
              <a:tr h="113823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Показатели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Единицы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2014 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2015 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постоянного населения(на конец года)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25455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25145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25325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Объем отгруженных товаров собственного производства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млн.рублей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681,4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921,2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1586,6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Инвестиции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млн.рублей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2230,2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1821,7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1764,3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1852,1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1860,4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созданных рабочих мест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единица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официально зарегистрированных безработных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1" name="Заголовок 1"/>
          <p:cNvSpPr>
            <a:spLocks noGrp="1"/>
          </p:cNvSpPr>
          <p:nvPr>
            <p:ph type="title"/>
          </p:nvPr>
        </p:nvSpPr>
        <p:spPr>
          <a:xfrm>
            <a:off x="1979613" y="400050"/>
            <a:ext cx="8824912" cy="1916113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</a:rPr>
              <a:t>Муниципальная программа «Жилище городского округа Серебряные Пруды Московской области» на 2017-2021 годы</a:t>
            </a:r>
            <a:br>
              <a:rPr lang="ru-RU" sz="2400" smtClean="0">
                <a:latin typeface="Times New Roman" pitchFamily="18" charset="0"/>
              </a:rPr>
            </a:br>
            <a:endParaRPr lang="ru-RU" sz="2400" smtClean="0">
              <a:latin typeface="Times New Roman" pitchFamily="18" charset="0"/>
            </a:endParaRPr>
          </a:p>
        </p:txBody>
      </p:sp>
      <p:sp>
        <p:nvSpPr>
          <p:cNvPr id="332802" name="Текст 2"/>
          <p:cNvSpPr>
            <a:spLocks noGrp="1"/>
          </p:cNvSpPr>
          <p:nvPr>
            <p:ph type="body" idx="1"/>
          </p:nvPr>
        </p:nvSpPr>
        <p:spPr>
          <a:xfrm>
            <a:off x="1847850" y="2174875"/>
            <a:ext cx="8826500" cy="860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cap="none" smtClean="0">
                <a:solidFill>
                  <a:schemeClr val="tx1"/>
                </a:solidFill>
                <a:latin typeface="Times New Roman" pitchFamily="18" charset="0"/>
              </a:rPr>
              <a:t>ЦЕЛИ МУНИЦИПАЛЬНОЙ ПРОГРАММЫ: ПОВЫШЕНИЕ ДОСТУПНОСТИ ЖИЛЬЯ ДЛЯ НАСЕЛЕНИЯ, ОБЕСПЕЧЕНИЕ БЕЗОПАСНЫХ И КОМФОРТНЫХ УСЛОВИЙ ПРОЖИВАНИЯ В ГОРОДСКОМ ОКРУГЕ СЕРЕБРЯНЫЕ ПРУДЫ МОСКОВСКОЙ ОБЛАСТИ</a:t>
            </a:r>
          </a:p>
          <a:p>
            <a:pPr eaLnBrk="1" hangingPunct="1">
              <a:lnSpc>
                <a:spcPct val="80000"/>
              </a:lnSpc>
            </a:pPr>
            <a:r>
              <a:rPr lang="ru-RU" cap="none" smtClean="0">
                <a:solidFill>
                  <a:schemeClr val="tx1"/>
                </a:solidFill>
                <a:latin typeface="Times New Roman" pitchFamily="18" charset="0"/>
              </a:rPr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ru-RU" cap="none" smtClean="0">
                <a:solidFill>
                  <a:schemeClr val="tx1"/>
                </a:solidFill>
                <a:latin typeface="Times New Roman" pitchFamily="18" charset="0"/>
              </a:rPr>
              <a:t>ПОДПРОГРАММЫ: </a:t>
            </a:r>
          </a:p>
          <a:p>
            <a:pPr eaLnBrk="1" hangingPunct="1">
              <a:lnSpc>
                <a:spcPct val="80000"/>
              </a:lnSpc>
            </a:pPr>
            <a:r>
              <a:rPr lang="ru-RU" u="sng" cap="none" smtClean="0">
                <a:solidFill>
                  <a:schemeClr val="tx1"/>
                </a:solidFill>
                <a:latin typeface="Times New Roman" pitchFamily="18" charset="0"/>
              </a:rPr>
              <a:t>ПОДПРОГРАММА 1</a:t>
            </a:r>
            <a:r>
              <a:rPr lang="ru-RU" cap="none" smtClean="0">
                <a:solidFill>
                  <a:schemeClr val="tx1"/>
                </a:solidFill>
                <a:latin typeface="Times New Roman" pitchFamily="18" charset="0"/>
              </a:rPr>
              <a:t> «КОМПЛЕКСНОЕ ОСВОЕНИЕ ЗЕМЕЛЬНЫХ УЧАСТКОВ В ЦЕЛЯХ ЖИЛИЩНОГО СТРОИТЕЛЬСТВА И РАЗВИТИЕ ЗАСТРОЕННЫХ ТЕРРИТОРИЙ»</a:t>
            </a:r>
            <a:br>
              <a:rPr lang="ru-RU" cap="none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u="sng" cap="none" smtClean="0">
                <a:solidFill>
                  <a:schemeClr val="tx1"/>
                </a:solidFill>
                <a:latin typeface="Times New Roman" pitchFamily="18" charset="0"/>
              </a:rPr>
              <a:t>ПОДПРОГРАММА 2</a:t>
            </a:r>
            <a:r>
              <a:rPr lang="ru-RU" cap="none" smtClean="0">
                <a:solidFill>
                  <a:schemeClr val="tx1"/>
                </a:solidFill>
                <a:latin typeface="Times New Roman" pitchFamily="18" charset="0"/>
              </a:rPr>
              <a:t> «ОБЕСПЕЧЕНИЕ ЖИЛЬЕМ ДЕТЕЙ-СИРОТ И ДЕТЕЙ, ОСТАВШИХСЯ БЕЗ ПОПЕЧЕНИЯ РОДИТЕЛЕЙ, А ТАКЖЕ ЛИЦ ИЗ ИХ ЧИСЛА»</a:t>
            </a:r>
            <a:br>
              <a:rPr lang="ru-RU" cap="none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u="sng" cap="none" smtClean="0">
                <a:solidFill>
                  <a:schemeClr val="tx1"/>
                </a:solidFill>
                <a:latin typeface="Times New Roman" pitchFamily="18" charset="0"/>
              </a:rPr>
              <a:t>ПОДПРОГРАММА 3</a:t>
            </a:r>
            <a:r>
              <a:rPr lang="ru-RU" cap="none" smtClean="0">
                <a:solidFill>
                  <a:schemeClr val="tx1"/>
                </a:solidFill>
                <a:latin typeface="Times New Roman" pitchFamily="18" charset="0"/>
              </a:rPr>
              <a:t> «ОБЕСПЕЧЕНИЕ ЖИЛЬЕМ ВЕТЕРАНОВ, ИНВАЛИДОВ И СЕМЕЙ, ИМЕЮЩИХ ДЕТЕЙ-ИНВАЛИДОВ»</a:t>
            </a:r>
          </a:p>
          <a:p>
            <a:pPr eaLnBrk="1" hangingPunct="1">
              <a:lnSpc>
                <a:spcPct val="80000"/>
              </a:lnSpc>
            </a:pPr>
            <a:r>
              <a:rPr lang="ru-RU" sz="500" cap="none" smtClean="0">
                <a:solidFill>
                  <a:schemeClr val="tx1"/>
                </a:solidFill>
                <a:latin typeface="Times New Roman" pitchFamily="18" charset="0"/>
              </a:rPr>
              <a:t> </a:t>
            </a:r>
          </a:p>
          <a:p>
            <a:pPr eaLnBrk="1" hangingPunct="1">
              <a:lnSpc>
                <a:spcPct val="80000"/>
              </a:lnSpc>
            </a:pPr>
            <a:endParaRPr lang="ru-RU" sz="500" cap="none" smtClean="0">
              <a:solidFill>
                <a:srgbClr val="8AD0D6"/>
              </a:solidFill>
              <a:latin typeface="Times New Roman" pitchFamily="18" charset="0"/>
            </a:endParaRPr>
          </a:p>
        </p:txBody>
      </p:sp>
      <p:pic>
        <p:nvPicPr>
          <p:cNvPr id="33280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80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80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Заголовок 1"/>
          <p:cNvSpPr>
            <a:spLocks noGrp="1"/>
          </p:cNvSpPr>
          <p:nvPr>
            <p:ph type="title"/>
          </p:nvPr>
        </p:nvSpPr>
        <p:spPr>
          <a:xfrm>
            <a:off x="1751013" y="633413"/>
            <a:ext cx="9404350" cy="1400175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</a:rPr>
              <a:t>Финансирование программы</a:t>
            </a:r>
          </a:p>
        </p:txBody>
      </p:sp>
      <p:graphicFrame>
        <p:nvGraphicFramePr>
          <p:cNvPr id="53250" name="Диаграмма 2"/>
          <p:cNvGraphicFramePr>
            <a:graphicFrameLocks/>
          </p:cNvGraphicFramePr>
          <p:nvPr/>
        </p:nvGraphicFramePr>
        <p:xfrm>
          <a:off x="1860550" y="1389063"/>
          <a:ext cx="8229600" cy="551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" name="Диаграмма" r:id="rId3" imgW="8230313" imgH="5517358" progId="Excel.Chart.8">
                  <p:embed/>
                </p:oleObj>
              </mc:Choice>
              <mc:Fallback>
                <p:oleObj name="Диаграмма" r:id="rId3" imgW="8230313" imgH="5517358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1389063"/>
                        <a:ext cx="8229600" cy="551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784" name="Group 104"/>
          <p:cNvGraphicFramePr>
            <a:graphicFrameLocks noGrp="1"/>
          </p:cNvGraphicFramePr>
          <p:nvPr/>
        </p:nvGraphicFramePr>
        <p:xfrm>
          <a:off x="477838" y="257175"/>
          <a:ext cx="10888662" cy="6118225"/>
        </p:xfrm>
        <a:graphic>
          <a:graphicData uri="http://schemas.openxmlformats.org/drawingml/2006/table">
            <a:tbl>
              <a:tblPr/>
              <a:tblGrid>
                <a:gridCol w="8124825"/>
                <a:gridCol w="739775"/>
                <a:gridCol w="892175"/>
                <a:gridCol w="1131887"/>
              </a:tblGrid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Основные показатели реализации мероприятий муниципальной программы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Годовой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объем ввода жилья  (тыс. кв.м)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ввода в эксплуатацию жилья по стандартам эконом класса в общем объеме вводимого жилья, 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49,2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Объем ввода жилья по стандартам эконом-класса(тыс. кв.м)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2.9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3,2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годового ввода малоэтажного жилья, в том числе индивидуального жилищного строительства,%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семей, обеспеченных жилыми помещениями, к общему количеству семей, стоящих в очереди на улучшение жилищных условий в муниципальном образовании,%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1,1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семей стоящих в очереди на улучшение жилищных условий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семей обеспеченных жилыми помещениями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Средняя стоимость одного квадратного метра общей площади жилья,рублей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46498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49055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51655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Средняя стоимость одного квадратного метра общей площади жилья, относительно уровня 2012 года ,%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89.5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89.4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88.4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Уровень обеспеченности населения жильем, кв.м.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27,4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27,5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лет, необходимых семье, состоящей из трех человек, для приобретения стандартной квартиры общей площадью 54кв.м. с учетом среднего годового совокупного дохода семьи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4,15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Удельный вес введенной общей площади жилых домов по отношению к общей площади жилищного фонда,%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детей-сирот и детей, оставшихся без попечения родителей, а также лиц из их числа, обеспеченных жилыми помещениями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детей-сирот и детей, оставшихся без попечения родителей, а также лиц из их числа, имеющих и не реализовавших право на обеспечение жилыми помещениями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ветеранов и инвалидов Великой Отечественной войны, членов семей погибших (умерших) инвалидов и участников Великой Отечественной войны, получивших государственную поддержку по обеспечению жилыми помещениями за счет средств федерального бюджета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инвалидов и ветеранов боевых действий, членов семей погибших (умерших) инвалидов и ветеранов боевых действий, инвалидов и семей, имеющих детей-инвалидов, получивших государственную поддержку по обеспечению жилыми помещениями за счет средств федерального бюджета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граждан, уволенных с военной службы, и приравненных к ним лиц, получивших государственную поддержку по обеспечению жилыми помещениями за счет средств федерального бюджета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77" marR="412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4946" name="Rectangle 1"/>
          <p:cNvSpPr>
            <a:spLocks noChangeArrowheads="1"/>
          </p:cNvSpPr>
          <p:nvPr/>
        </p:nvSpPr>
        <p:spPr bwMode="auto">
          <a:xfrm>
            <a:off x="4843463" y="12731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3" name="Заголовок 1"/>
          <p:cNvSpPr>
            <a:spLocks noGrp="1"/>
          </p:cNvSpPr>
          <p:nvPr>
            <p:ph type="title"/>
          </p:nvPr>
        </p:nvSpPr>
        <p:spPr>
          <a:xfrm>
            <a:off x="1858963" y="1012825"/>
            <a:ext cx="8824912" cy="1916113"/>
          </a:xfrm>
        </p:spPr>
        <p:txBody>
          <a:bodyPr/>
          <a:lstStyle/>
          <a:p>
            <a:pPr eaLnBrk="1" hangingPunct="1"/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>
                <a:latin typeface="Times New Roman" pitchFamily="18" charset="0"/>
              </a:rPr>
              <a:t>Муниципальная программа «Развитие культуры и сохранение культурных традиций городского округа Серебряные Пруды Московской области» на 2017-2021 годы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335874" name="Текст 2"/>
          <p:cNvSpPr>
            <a:spLocks noGrp="1"/>
          </p:cNvSpPr>
          <p:nvPr>
            <p:ph type="body" idx="1"/>
          </p:nvPr>
        </p:nvSpPr>
        <p:spPr>
          <a:xfrm>
            <a:off x="1647825" y="2498725"/>
            <a:ext cx="8824913" cy="860425"/>
          </a:xfrm>
        </p:spPr>
        <p:txBody>
          <a:bodyPr/>
          <a:lstStyle/>
          <a:p>
            <a:pPr eaLnBrk="1" hangingPunct="1"/>
            <a:r>
              <a:rPr lang="ru-RU" cap="none" smtClean="0">
                <a:solidFill>
                  <a:schemeClr val="tx1"/>
                </a:solidFill>
                <a:latin typeface="Times New Roman" pitchFamily="18" charset="0"/>
              </a:rPr>
              <a:t>ЦЕЛИ МУНИЦИПАЛЬНОЙ ПРОГРАММЫ  ПОВЫШЕНИЕ УРОВНЯ И КАЧЕСТВА ЖИЗНИ ЖИТЕЛЕЙ РАЙОНА: СОЦИАЛЬНО – ОРИЕНТИРОВАННОЕ, ДИНАМИЧНОЕ РАЗВИТИЕ СФЕРЫ КУЛЬТУРЫ ГОРОДСКОГО ОКРУГА СЕРЕБРЯНЫЕ ПРУДЫ, ПОВЫШЕНИЕ КАЧЕСТВА И РАЗНООБРАЗИЯ УСЛУГ В ОБЛАСТИ КУЛЬТУРЫ И ИСКУССТВА, РАЗВИТИЕ ИНФРАСТРУКТУРЫ УЧРЕЖДЕНИЙ КУЛЬТУРЫ</a:t>
            </a:r>
          </a:p>
          <a:p>
            <a:pPr eaLnBrk="1" hangingPunct="1"/>
            <a:r>
              <a:rPr lang="ru-RU" cap="none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endParaRPr lang="ru-RU" cap="none" smtClean="0">
              <a:solidFill>
                <a:srgbClr val="8AD0D6"/>
              </a:solidFill>
              <a:latin typeface="Times New Roman" pitchFamily="18" charset="0"/>
            </a:endParaRPr>
          </a:p>
        </p:txBody>
      </p:sp>
      <p:pic>
        <p:nvPicPr>
          <p:cNvPr id="33587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Прямоугольник 2"/>
          <p:cNvSpPr>
            <a:spLocks noChangeArrowheads="1"/>
          </p:cNvSpPr>
          <p:nvPr/>
        </p:nvSpPr>
        <p:spPr bwMode="auto">
          <a:xfrm>
            <a:off x="2495550" y="-80963"/>
            <a:ext cx="6096000" cy="709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Перечень подпрограмм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 algn="l">
              <a:lnSpc>
                <a:spcPct val="115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1.Сохранение, использование и популяризация объектов культурного наследия (памятники истории и культуры).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 algn="l">
              <a:lnSpc>
                <a:spcPct val="115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2. Развитие музейного дела.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 algn="l">
              <a:lnSpc>
                <a:spcPct val="115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3. Развитие культурно-досуговой деятельности и поддержка  творческих проектов.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 algn="l">
              <a:lnSpc>
                <a:spcPct val="115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4. Развитие библиотечного дела.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 algn="l">
              <a:lnSpc>
                <a:spcPct val="115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5. Развитие парков культуры и отдыха.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 algn="l">
              <a:lnSpc>
                <a:spcPct val="115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6. Развитие туризма.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 algn="l">
              <a:lnSpc>
                <a:spcPct val="115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7.Выполнение отдельных функций Отдела культуры и делам молодёжи администрации  городского округа Серебряные Пруды Московской области.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 algn="l">
              <a:lnSpc>
                <a:spcPct val="115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8. Укрепление материально-технической базы учреждений культуры, подведомственных отделу культуры и делам молодежи администрации  городского округа Серебряные Пруды Московской области 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 algn="l">
              <a:lnSpc>
                <a:spcPct val="115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9. Обеспечение деятельности МУ «Централизованная бухгалтерия муниципальных учреждений культуры, спорта и делам молодёжи городского округа Серебряные Пруды Московской области».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 algn="l">
              <a:lnSpc>
                <a:spcPct val="115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10. Выполнение отдельных функций Культурно-досуговых центров.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33689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5" name="Диаграмма 4"/>
          <p:cNvGraphicFramePr>
            <a:graphicFrameLocks/>
          </p:cNvGraphicFramePr>
          <p:nvPr/>
        </p:nvGraphicFramePr>
        <p:xfrm>
          <a:off x="1981200" y="668338"/>
          <a:ext cx="8229600" cy="552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6" r:id="rId3" imgW="8230313" imgH="5517358" progId="Excel.Chart.8">
                  <p:embed/>
                </p:oleObj>
              </mc:Choice>
              <mc:Fallback>
                <p:oleObj r:id="rId3" imgW="8230313" imgH="5517358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668338"/>
                        <a:ext cx="8229600" cy="552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46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3845" name="Group 21"/>
          <p:cNvGraphicFramePr>
            <a:graphicFrameLocks noGrp="1"/>
          </p:cNvGraphicFramePr>
          <p:nvPr/>
        </p:nvGraphicFramePr>
        <p:xfrm>
          <a:off x="1044575" y="3783013"/>
          <a:ext cx="9032875" cy="2005012"/>
        </p:xfrm>
        <a:graphic>
          <a:graphicData uri="http://schemas.openxmlformats.org/drawingml/2006/table">
            <a:tbl>
              <a:tblPr/>
              <a:tblGrid>
                <a:gridCol w="6105525"/>
                <a:gridCol w="974725"/>
                <a:gridCol w="977900"/>
                <a:gridCol w="974725"/>
              </a:tblGrid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Основные показатели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Увеличение посещаемости музейных учреждений (индивидуальных и экскурсионных) (посещений на 1 жителя в год)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Увеличение количества выставочных проектов (процентов)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963" name="Прямоугольник 5"/>
          <p:cNvSpPr>
            <a:spLocks noChangeArrowheads="1"/>
          </p:cNvSpPr>
          <p:nvPr/>
        </p:nvSpPr>
        <p:spPr bwMode="auto">
          <a:xfrm>
            <a:off x="2638425" y="498475"/>
            <a:ext cx="60960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Подпрограмма   «Развитие музейного дела» </a:t>
            </a: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endParaRPr lang="ru-RU" altLang="ru-RU" sz="2400">
              <a:latin typeface="Century Gothic" pitchFamily="34" charset="0"/>
            </a:endParaRP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Финансирование подпрограммы за счет средств местного бюджета:</a:t>
            </a:r>
            <a:endParaRPr lang="ru-RU" altLang="ru-RU" sz="2400">
              <a:latin typeface="Century Gothic" pitchFamily="34" charset="0"/>
            </a:endParaRP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2017 год-2486,0 тыс.руб.</a:t>
            </a:r>
            <a:endParaRPr lang="ru-RU" altLang="ru-RU" sz="2400">
              <a:latin typeface="Century Gothic" pitchFamily="34" charset="0"/>
            </a:endParaRP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2018 год-2473,4 тыс.руб.</a:t>
            </a:r>
            <a:endParaRPr lang="ru-RU" altLang="ru-RU" sz="2400">
              <a:latin typeface="Century Gothic" pitchFamily="34" charset="0"/>
            </a:endParaRP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2019 год-2473,4 тыс.руб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40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6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9970" name="Прямоугольник 4"/>
          <p:cNvSpPr>
            <a:spLocks noChangeArrowheads="1"/>
          </p:cNvSpPr>
          <p:nvPr/>
        </p:nvSpPr>
        <p:spPr bwMode="auto">
          <a:xfrm>
            <a:off x="2947988" y="503238"/>
            <a:ext cx="60960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Подпрограмма   «Развитие культурно-досуговой деятельности и поддержка творческих проектов» </a:t>
            </a: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endParaRPr lang="ru-RU" altLang="ru-RU" sz="2400">
              <a:latin typeface="Century Gothic" pitchFamily="34" charset="0"/>
            </a:endParaRP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Финансирование подпрограммы за счет средств местного бюджета:</a:t>
            </a:r>
            <a:endParaRPr lang="ru-RU" altLang="ru-RU" sz="2400">
              <a:latin typeface="Century Gothic" pitchFamily="34" charset="0"/>
            </a:endParaRP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2017 год-14 617,40 тыс.руб.</a:t>
            </a:r>
            <a:endParaRPr lang="ru-RU" altLang="ru-RU" sz="2400">
              <a:latin typeface="Century Gothic" pitchFamily="34" charset="0"/>
            </a:endParaRP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2018 год-14 617,4 тыс.руб.</a:t>
            </a:r>
            <a:endParaRPr lang="ru-RU" altLang="ru-RU" sz="2400">
              <a:latin typeface="Century Gothic" pitchFamily="34" charset="0"/>
            </a:endParaRP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2019 год-14 617,4 тыс.руб</a:t>
            </a: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endParaRPr lang="ru-RU" sz="2400">
              <a:latin typeface="Century Gothic" pitchFamily="34" charset="0"/>
            </a:endParaRPr>
          </a:p>
        </p:txBody>
      </p:sp>
      <p:graphicFrame>
        <p:nvGraphicFramePr>
          <p:cNvPr id="334870" name="Group 22"/>
          <p:cNvGraphicFramePr>
            <a:graphicFrameLocks noGrp="1"/>
          </p:cNvGraphicFramePr>
          <p:nvPr/>
        </p:nvGraphicFramePr>
        <p:xfrm>
          <a:off x="1722438" y="4162425"/>
          <a:ext cx="7321550" cy="1416050"/>
        </p:xfrm>
        <a:graphic>
          <a:graphicData uri="http://schemas.openxmlformats.org/drawingml/2006/table">
            <a:tbl>
              <a:tblPr/>
              <a:tblGrid>
                <a:gridCol w="4235450"/>
                <a:gridCol w="1127125"/>
                <a:gridCol w="842962"/>
                <a:gridCol w="1116013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Основные показатели  реализации мероприятий муниципальной программы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45" marR="638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45" marR="638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45" marR="638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45" marR="638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населения, участвующего в коллективах народного творчества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45" marR="638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8,36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45" marR="638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8,36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45" marR="638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45" marR="638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9988" name="Rectangle 1"/>
          <p:cNvSpPr>
            <a:spLocks noChangeArrowheads="1"/>
          </p:cNvSpPr>
          <p:nvPr/>
        </p:nvSpPr>
        <p:spPr bwMode="auto">
          <a:xfrm>
            <a:off x="2074863" y="3965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5894" name="Group 22"/>
          <p:cNvGraphicFramePr>
            <a:graphicFrameLocks noGrp="1"/>
          </p:cNvGraphicFramePr>
          <p:nvPr/>
        </p:nvGraphicFramePr>
        <p:xfrm>
          <a:off x="1041400" y="4500563"/>
          <a:ext cx="7810500" cy="1746250"/>
        </p:xfrm>
        <a:graphic>
          <a:graphicData uri="http://schemas.openxmlformats.org/drawingml/2006/table">
            <a:tbl>
              <a:tblPr/>
              <a:tblGrid>
                <a:gridCol w="5148263"/>
                <a:gridCol w="814387"/>
                <a:gridCol w="914400"/>
                <a:gridCol w="93345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Основные показатели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Увеличение количества предоставляемых муниципальными библиотеками муниципальных услуг в электронном виде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1011" name="Rectangle 1"/>
          <p:cNvSpPr>
            <a:spLocks noChangeArrowheads="1"/>
          </p:cNvSpPr>
          <p:nvPr/>
        </p:nvSpPr>
        <p:spPr bwMode="auto">
          <a:xfrm>
            <a:off x="3325813" y="1579563"/>
            <a:ext cx="4271962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800"/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Финансирование подпрограммы за счет средств местного бюджета:</a:t>
            </a:r>
            <a:endParaRPr lang="ru-RU" altLang="ru-RU" sz="2400"/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2017 год-10 637,8 тыс.руб.</a:t>
            </a:r>
            <a:endParaRPr lang="ru-RU" altLang="ru-RU" sz="2400"/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2018 год-10 613,8 тыс.руб.</a:t>
            </a:r>
            <a:endParaRPr lang="ru-RU" altLang="ru-RU" sz="2400"/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2019 год-10 613,8 тыс.руб.</a:t>
            </a:r>
            <a:endParaRPr lang="ru-RU" altLang="ru-RU" sz="2400"/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endParaRPr lang="ru-RU" altLang="ru-RU" sz="2400"/>
          </a:p>
        </p:txBody>
      </p:sp>
      <p:sp>
        <p:nvSpPr>
          <p:cNvPr id="341012" name="Прямоугольник 4"/>
          <p:cNvSpPr>
            <a:spLocks noChangeArrowheads="1"/>
          </p:cNvSpPr>
          <p:nvPr/>
        </p:nvSpPr>
        <p:spPr bwMode="auto">
          <a:xfrm>
            <a:off x="2944813" y="542925"/>
            <a:ext cx="58626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Подпрограмма   «Развитие библиотечного </a:t>
            </a:r>
          </a:p>
          <a:p>
            <a:pPr algn="l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дела»</a:t>
            </a:r>
            <a:endParaRPr lang="ru-RU" sz="240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6918" name="Group 22"/>
          <p:cNvGraphicFramePr>
            <a:graphicFrameLocks noGrp="1"/>
          </p:cNvGraphicFramePr>
          <p:nvPr/>
        </p:nvGraphicFramePr>
        <p:xfrm>
          <a:off x="763588" y="4167188"/>
          <a:ext cx="9318625" cy="1150937"/>
        </p:xfrm>
        <a:graphic>
          <a:graphicData uri="http://schemas.openxmlformats.org/drawingml/2006/table">
            <a:tbl>
              <a:tblPr/>
              <a:tblGrid>
                <a:gridCol w="6707187"/>
                <a:gridCol w="904875"/>
                <a:gridCol w="822325"/>
                <a:gridCol w="884238"/>
              </a:tblGrid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Основные показатели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Увеличение числа посетителей парков культуры и отдыха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2035" name="Rectangle 1"/>
          <p:cNvSpPr>
            <a:spLocks noChangeArrowheads="1"/>
          </p:cNvSpPr>
          <p:nvPr/>
        </p:nvSpPr>
        <p:spPr bwMode="auto">
          <a:xfrm>
            <a:off x="2900363" y="4135438"/>
            <a:ext cx="2174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800"/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endParaRPr lang="ru-RU" altLang="ru-RU"/>
          </a:p>
        </p:txBody>
      </p:sp>
      <p:sp>
        <p:nvSpPr>
          <p:cNvPr id="342036" name="Прямоугольник 4"/>
          <p:cNvSpPr>
            <a:spLocks noChangeArrowheads="1"/>
          </p:cNvSpPr>
          <p:nvPr/>
        </p:nvSpPr>
        <p:spPr bwMode="auto">
          <a:xfrm>
            <a:off x="2236788" y="576263"/>
            <a:ext cx="6096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Подпрограмма  «Развитие парковых территорий»</a:t>
            </a:r>
            <a:endParaRPr lang="ru-RU" altLang="ru-RU" sz="2400">
              <a:latin typeface="Century Gothic" pitchFamily="34" charset="0"/>
            </a:endParaRP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Финансирование подпрограммы за счет средств местного бюджета:</a:t>
            </a:r>
            <a:endParaRPr lang="ru-RU" altLang="ru-RU" sz="2400">
              <a:latin typeface="Century Gothic" pitchFamily="34" charset="0"/>
            </a:endParaRP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2017 год-2366,5 тыс.рублей</a:t>
            </a:r>
            <a:endParaRPr lang="ru-RU" altLang="ru-RU" sz="2400">
              <a:latin typeface="Century Gothic" pitchFamily="34" charset="0"/>
            </a:endParaRP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2018 год-2622,5 тыс.рублей</a:t>
            </a: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2019 год-2622,5 тыс.рублей</a:t>
            </a:r>
            <a:endParaRPr lang="ru-RU" altLang="ru-RU" sz="240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>
                <a:latin typeface="Times New Roman" pitchFamily="18" charset="0"/>
              </a:rPr>
              <a:t>Показатели прогноза социально-экономического развития городского округа Серебряные Пруды</a:t>
            </a:r>
          </a:p>
        </p:txBody>
      </p:sp>
      <p:pic>
        <p:nvPicPr>
          <p:cNvPr id="2867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2227" name="Group 99"/>
          <p:cNvGraphicFramePr>
            <a:graphicFrameLocks noGrp="1"/>
          </p:cNvGraphicFramePr>
          <p:nvPr/>
        </p:nvGraphicFramePr>
        <p:xfrm>
          <a:off x="415925" y="1590675"/>
          <a:ext cx="9809163" cy="4645025"/>
        </p:xfrm>
        <a:graphic>
          <a:graphicData uri="http://schemas.openxmlformats.org/drawingml/2006/table">
            <a:tbl>
              <a:tblPr/>
              <a:tblGrid>
                <a:gridCol w="2422525"/>
                <a:gridCol w="1222375"/>
                <a:gridCol w="927100"/>
                <a:gridCol w="1044575"/>
                <a:gridCol w="1057275"/>
                <a:gridCol w="1033463"/>
                <a:gridCol w="962025"/>
                <a:gridCol w="1139825"/>
              </a:tblGrid>
              <a:tr h="124301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Показатели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Единицы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2014 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2015 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Фонд заработной платы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млн.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1648,2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1694,8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1825,1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1758,2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1798,9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1844,5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978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Среднемесячная номинальная начисленная заработная плата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29505,9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30242,7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30599,9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31015,4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31606,2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32510,0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Потребительский рынок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млн.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2635,5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3105,3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3401,3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3663,8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3943,3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4240,5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Уровень обеспеченности населения жильем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кв.м. на человека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26,42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27,23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27,66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28,09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28,52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28,90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7893" name="Group 21"/>
          <p:cNvGraphicFramePr>
            <a:graphicFrameLocks noGrp="1"/>
          </p:cNvGraphicFramePr>
          <p:nvPr/>
        </p:nvGraphicFramePr>
        <p:xfrm>
          <a:off x="1828800" y="4616450"/>
          <a:ext cx="9218613" cy="1292225"/>
        </p:xfrm>
        <a:graphic>
          <a:graphicData uri="http://schemas.openxmlformats.org/drawingml/2006/table">
            <a:tbl>
              <a:tblPr/>
              <a:tblGrid>
                <a:gridCol w="6607175"/>
                <a:gridCol w="904875"/>
                <a:gridCol w="820738"/>
                <a:gridCol w="88582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Основные показатели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1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стипендий выдающимся деятелям культуры и искусства г.о. Серебряные Пруды Московской области (единиц)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3059" name="Прямоугольник 4"/>
          <p:cNvSpPr>
            <a:spLocks noChangeArrowheads="1"/>
          </p:cNvSpPr>
          <p:nvPr/>
        </p:nvSpPr>
        <p:spPr bwMode="auto">
          <a:xfrm>
            <a:off x="2417763" y="393700"/>
            <a:ext cx="60960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Подпрограмма  «Выполнение отдельных функций Отдела культуры и делам молодёжи администрации </a:t>
            </a:r>
            <a:endParaRPr lang="ru-RU" altLang="ru-RU" sz="2400">
              <a:latin typeface="Century Gothic" pitchFamily="34" charset="0"/>
            </a:endParaRP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городского округа Серебряные Пруды Московской области»</a:t>
            </a:r>
            <a:endParaRPr lang="ru-RU" altLang="ru-RU" sz="2400">
              <a:latin typeface="Century Gothic" pitchFamily="34" charset="0"/>
            </a:endParaRP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Финансирование подпрограммы за счет средств местного бюджета:</a:t>
            </a:r>
            <a:endParaRPr lang="ru-RU" altLang="ru-RU" sz="2400">
              <a:latin typeface="Century Gothic" pitchFamily="34" charset="0"/>
            </a:endParaRP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2017 год-2 878,0 тыс.руб.</a:t>
            </a:r>
            <a:endParaRPr lang="ru-RU" altLang="ru-RU" sz="2400">
              <a:latin typeface="Century Gothic" pitchFamily="34" charset="0"/>
            </a:endParaRP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2018 год-3 159,0 тыс.руб.</a:t>
            </a:r>
            <a:endParaRPr lang="ru-RU" altLang="ru-RU" sz="2400">
              <a:latin typeface="Century Gothic" pitchFamily="34" charset="0"/>
            </a:endParaRP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2019 год-3 159,0 тыс.руб.</a:t>
            </a:r>
            <a:endParaRPr lang="ru-RU" altLang="ru-RU" sz="240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6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8965" name="Group 21"/>
          <p:cNvGraphicFramePr>
            <a:graphicFrameLocks noGrp="1"/>
          </p:cNvGraphicFramePr>
          <p:nvPr/>
        </p:nvGraphicFramePr>
        <p:xfrm>
          <a:off x="1895475" y="4468813"/>
          <a:ext cx="7891463" cy="1293812"/>
        </p:xfrm>
        <a:graphic>
          <a:graphicData uri="http://schemas.openxmlformats.org/drawingml/2006/table">
            <a:tbl>
              <a:tblPr/>
              <a:tblGrid>
                <a:gridCol w="4570413"/>
                <a:gridCol w="904875"/>
                <a:gridCol w="822325"/>
                <a:gridCol w="1593850"/>
              </a:tblGrid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Основные показатели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2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Сбор, составление и своевременная сдача отчётности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4083" name="Прямоугольник 4"/>
          <p:cNvSpPr>
            <a:spLocks noChangeArrowheads="1"/>
          </p:cNvSpPr>
          <p:nvPr/>
        </p:nvSpPr>
        <p:spPr bwMode="auto">
          <a:xfrm>
            <a:off x="2547938" y="287338"/>
            <a:ext cx="60960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Подпрограмма  </a:t>
            </a:r>
            <a:endParaRPr lang="ru-RU" altLang="ru-RU" sz="2400">
              <a:latin typeface="Century Gothic" pitchFamily="34" charset="0"/>
            </a:endParaRP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«Обеспечение деятельности МУ «Централизованная бухгалтерия муниципальных учреждений культуры, спорта и делам молодёжи городского округа Серебряные Пруды Московской области»</a:t>
            </a:r>
            <a:endParaRPr lang="ru-RU" altLang="ru-RU" sz="2400">
              <a:latin typeface="Century Gothic" pitchFamily="34" charset="0"/>
            </a:endParaRP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Финансирование подпрограммы:</a:t>
            </a:r>
            <a:endParaRPr lang="ru-RU" altLang="ru-RU" sz="2400">
              <a:latin typeface="Century Gothic" pitchFamily="34" charset="0"/>
            </a:endParaRP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2017 год-10 002,5 тыс.руб.</a:t>
            </a:r>
            <a:endParaRPr lang="ru-RU" altLang="ru-RU" sz="2400">
              <a:latin typeface="Century Gothic" pitchFamily="34" charset="0"/>
            </a:endParaRP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2018 год-10 132,5 тыс.руб.</a:t>
            </a:r>
            <a:endParaRPr lang="ru-RU" altLang="ru-RU" sz="2400">
              <a:latin typeface="Century Gothic" pitchFamily="34" charset="0"/>
            </a:endParaRP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2019 год-10 132,5 тыс.руб.</a:t>
            </a:r>
            <a:endParaRPr lang="ru-RU" altLang="ru-RU" sz="240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989" name="Group 21"/>
          <p:cNvGraphicFramePr>
            <a:graphicFrameLocks noGrp="1"/>
          </p:cNvGraphicFramePr>
          <p:nvPr/>
        </p:nvGraphicFramePr>
        <p:xfrm>
          <a:off x="1965325" y="4471988"/>
          <a:ext cx="7181850" cy="1787525"/>
        </p:xfrm>
        <a:graphic>
          <a:graphicData uri="http://schemas.openxmlformats.org/drawingml/2006/table">
            <a:tbl>
              <a:tblPr/>
              <a:tblGrid>
                <a:gridCol w="4570413"/>
                <a:gridCol w="904875"/>
                <a:gridCol w="822325"/>
                <a:gridCol w="884237"/>
              </a:tblGrid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70213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Основные показатели.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70213" algn="ctr"/>
                          <a:tab pos="5940425" algn="r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970213" algn="ctr"/>
                          <a:tab pos="5940425" algn="r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Соотношение средней заработной платы работников учреждений культуры к средней заработной плате в Московской области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91,1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90,7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90,9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4510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5107" name="Прямоугольник 4"/>
          <p:cNvSpPr>
            <a:spLocks noChangeArrowheads="1"/>
          </p:cNvSpPr>
          <p:nvPr/>
        </p:nvSpPr>
        <p:spPr bwMode="auto">
          <a:xfrm>
            <a:off x="2106613" y="488950"/>
            <a:ext cx="609600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Подпрограмма  </a:t>
            </a:r>
            <a:endParaRPr lang="ru-RU" altLang="ru-RU" sz="2400">
              <a:latin typeface="Century Gothic" pitchFamily="34" charset="0"/>
            </a:endParaRP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«Выполнение отдельных функций Культурно-досуговых центров» Финансирование подпрограммы за счет средств местного бюджета:</a:t>
            </a:r>
            <a:endParaRPr lang="ru-RU" altLang="ru-RU" sz="2400">
              <a:latin typeface="Century Gothic" pitchFamily="34" charset="0"/>
            </a:endParaRP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2017 год- 43 242,0 тыс.руб.</a:t>
            </a:r>
            <a:endParaRPr lang="ru-RU" altLang="ru-RU" sz="2400">
              <a:latin typeface="Century Gothic" pitchFamily="34" charset="0"/>
            </a:endParaRP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2018 год- 43 126,7 тыс.руб. </a:t>
            </a: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2019 год- 43 126,7 тыс.руб.</a:t>
            </a:r>
            <a:endParaRPr lang="ru-RU" altLang="ru-RU" sz="2400">
              <a:latin typeface="Century Gothic" pitchFamily="34" charset="0"/>
            </a:endParaRP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endParaRPr lang="ru-RU" altLang="ru-RU" sz="140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6114" name="Прямоугольник 2"/>
          <p:cNvSpPr>
            <a:spLocks noChangeArrowheads="1"/>
          </p:cNvSpPr>
          <p:nvPr/>
        </p:nvSpPr>
        <p:spPr bwMode="auto">
          <a:xfrm>
            <a:off x="2743200" y="361950"/>
            <a:ext cx="6096000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Муниципальная программа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«Молодежь городского округа Серебряные Пруды Московской области» на 2017-2021 годы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>
                <a:solidFill>
                  <a:srgbClr val="0D0D0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Задача программы направлена на создание условий для гражданско-патриотического и духовно-нравственного воспитания молодежи, в том числе через формирование российской идентичности, традиционных семейных ценностей, популяризацию культуры безопасности в молодежной среде и социализацию молодежи нуждающейся в особой заботе государства, поддержку молодежных инициатив, вовлечение подрастающего поколения в творческую деятельность, развитие добровольческого (волонтерского) движения, совершенствование инфраструктуры по работе с молодежью.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1" name="Диаграмма 4"/>
          <p:cNvGraphicFramePr>
            <a:graphicFrameLocks/>
          </p:cNvGraphicFramePr>
          <p:nvPr/>
        </p:nvGraphicFramePr>
        <p:xfrm>
          <a:off x="1981200" y="668338"/>
          <a:ext cx="8229600" cy="552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2" r:id="rId3" imgW="8230313" imgH="5517358" progId="Excel.Chart.8">
                  <p:embed/>
                </p:oleObj>
              </mc:Choice>
              <mc:Fallback>
                <p:oleObj r:id="rId3" imgW="8230313" imgH="5517358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668338"/>
                        <a:ext cx="8229600" cy="552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562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042" name="Group 50"/>
          <p:cNvGraphicFramePr>
            <a:graphicFrameLocks noGrp="1"/>
          </p:cNvGraphicFramePr>
          <p:nvPr/>
        </p:nvGraphicFramePr>
        <p:xfrm>
          <a:off x="1039813" y="550863"/>
          <a:ext cx="10577512" cy="5795962"/>
        </p:xfrm>
        <a:graphic>
          <a:graphicData uri="http://schemas.openxmlformats.org/drawingml/2006/table">
            <a:tbl>
              <a:tblPr/>
              <a:tblGrid>
                <a:gridCol w="6061075"/>
                <a:gridCol w="1365250"/>
                <a:gridCol w="1120775"/>
                <a:gridCol w="2030412"/>
              </a:tblGrid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Основные показатели реализации мероприятий муниципальной программы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470" marR="4047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470" marR="4047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470" marR="4047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470" marR="4047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 молодых граждан, принимающих участие в мероприятиях по гражданско-патриотическому, духовно-нравственному воспитанию, от общего числа молодых граждан г.о. Серебряные Пруды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470" marR="4047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470" marR="4047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470" marR="4047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470" marR="4047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мероприятий с участием молодых граждан, оказавшихся в трудной жизненной ситуации, нуждающихся в особой заботе государства, к общему числу мероприятий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470" marR="4047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470" marR="4047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470" marR="4047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470" marR="4047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молодых граждан, принимающих участие в мероприятиях, направленных на поддержку талантливой молодежи, молодежных социально значимых инициатив, от общего числа молодых граждан г.о. Серебряные Пруды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470" marR="4047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470" marR="4047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470" marR="4047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470" marR="4047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молодых граждан, участвующих в деятельности общественных организаций и объединений, принимающих участие в добровольческой (волонтерской) деятельности от общего числа молодых граждан г.о. Серебряные Пруды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470" marR="4047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470" marR="4047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470" marR="4047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470" marR="4047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молодых граждан, принявших участие в международных, межрегиональных и межмуниципальных молодежных мероприятиях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470" marR="4047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470" marR="4047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470" marR="4047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470" marR="4047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специалистов, работающих в сфере молодежной политики, принявших участие в мероприятиях по обучению, переобучению, повышению квалификации и обмену опытом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470" marR="4047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470" marR="4047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470" marR="4047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470" marR="4047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Уровень соответствия учреждений (организаций) по работе с молодежью муниципального обеспечения молодежи учреждениями (организациями) по работе с молодежью по месту жительства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470" marR="4047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470" marR="4047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470" marR="4047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470" marR="4047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208" name="Rectangle 1"/>
          <p:cNvSpPr>
            <a:spLocks noChangeArrowheads="1"/>
          </p:cNvSpPr>
          <p:nvPr/>
        </p:nvSpPr>
        <p:spPr bwMode="auto">
          <a:xfrm>
            <a:off x="3506788" y="2052638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9186" name="Прямоугольник 2"/>
          <p:cNvSpPr>
            <a:spLocks noChangeArrowheads="1"/>
          </p:cNvSpPr>
          <p:nvPr/>
        </p:nvSpPr>
        <p:spPr bwMode="auto">
          <a:xfrm>
            <a:off x="2947988" y="285750"/>
            <a:ext cx="6096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«Развитие образования городского округа Серебряные Пруды Московской области»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на 2017-2021 годы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Цели муниципальной программы: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обеспечение доступного качественного образования и успешной социализации детей и молодёжи, удовлетворение потребности образовательных организаций городского округа Серебряные Пруды Московской области в кадрах высокой квалификации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>
                <a:latin typeface="Times New Roman" pitchFamily="18" charset="0"/>
                <a:cs typeface="Times New Roman" pitchFamily="18" charset="0"/>
              </a:rPr>
              <a:t>Перечень подпрограмм: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>
                <a:latin typeface="Times New Roman" pitchFamily="18" charset="0"/>
                <a:cs typeface="Times New Roman" pitchFamily="18" charset="0"/>
              </a:rPr>
              <a:t>Подпрограмма I «Дошкольное образование»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>
                <a:latin typeface="Times New Roman" pitchFamily="18" charset="0"/>
                <a:cs typeface="Times New Roman" pitchFamily="18" charset="0"/>
              </a:rPr>
              <a:t>Подпрограмма II «Общее образование»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>
                <a:latin typeface="Times New Roman" pitchFamily="18" charset="0"/>
                <a:cs typeface="Times New Roman" pitchFamily="18" charset="0"/>
              </a:rPr>
              <a:t>Подпрограмма III «Дополнительное образование, воспитание и психолого-социальное сопровождение детей»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>
                <a:latin typeface="Times New Roman" pitchFamily="18" charset="0"/>
                <a:cs typeface="Times New Roman" pitchFamily="18" charset="0"/>
              </a:rPr>
              <a:t>Подпрограмма IV «Обеспечивающая подпрограмма»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3" name="Диаграмма 4"/>
          <p:cNvGraphicFramePr>
            <a:graphicFrameLocks/>
          </p:cNvGraphicFramePr>
          <p:nvPr/>
        </p:nvGraphicFramePr>
        <p:xfrm>
          <a:off x="1981200" y="668338"/>
          <a:ext cx="8229600" cy="552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" r:id="rId3" imgW="8230313" imgH="5517358" progId="Excel.Chart.8">
                  <p:embed/>
                </p:oleObj>
              </mc:Choice>
              <mc:Fallback>
                <p:oleObj r:id="rId3" imgW="8230313" imgH="5517358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668338"/>
                        <a:ext cx="8229600" cy="552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634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6144" name="Group 32"/>
          <p:cNvGraphicFramePr>
            <a:graphicFrameLocks noGrp="1"/>
          </p:cNvGraphicFramePr>
          <p:nvPr/>
        </p:nvGraphicFramePr>
        <p:xfrm>
          <a:off x="1428750" y="2308225"/>
          <a:ext cx="7935913" cy="2974975"/>
        </p:xfrm>
        <a:graphic>
          <a:graphicData uri="http://schemas.openxmlformats.org/drawingml/2006/table">
            <a:tbl>
              <a:tblPr/>
              <a:tblGrid>
                <a:gridCol w="1878013"/>
                <a:gridCol w="1878012"/>
                <a:gridCol w="1876425"/>
                <a:gridCol w="2303463"/>
              </a:tblGrid>
              <a:tr h="151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Источники финансирования муниципальной программы,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том числе по годам: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Средства бюджета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Московской области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117739,0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117 739,0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117739,0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Средства местного бюджета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47 628,8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47 628,8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47 628,8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Итого: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165 367,8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165 367,8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165 367,8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1261" name="Прямоугольник 4"/>
          <p:cNvSpPr>
            <a:spLocks noChangeArrowheads="1"/>
          </p:cNvSpPr>
          <p:nvPr/>
        </p:nvSpPr>
        <p:spPr bwMode="auto">
          <a:xfrm>
            <a:off x="2190750" y="1120775"/>
            <a:ext cx="6151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914400" eaLnBrk="0" hangingPunct="0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Подпрограмма   </a:t>
            </a:r>
            <a:r>
              <a:rPr lang="en-US" altLang="ru-RU" sz="24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«Дошкольное образование»</a:t>
            </a: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351262" name="Прямоугольник 5"/>
          <p:cNvSpPr>
            <a:spLocks noChangeArrowheads="1"/>
          </p:cNvSpPr>
          <p:nvPr/>
        </p:nvSpPr>
        <p:spPr bwMode="auto">
          <a:xfrm>
            <a:off x="1428750" y="1714500"/>
            <a:ext cx="3590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914400" eaLnBrk="0" hangingPunct="0"/>
            <a:r>
              <a:rPr lang="ru-RU" altLang="ru-RU" sz="2400">
                <a:cs typeface="Times New Roman" pitchFamily="18" charset="0"/>
              </a:rPr>
              <a:t>Объемы финансирования:</a:t>
            </a:r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129" name="Group 41"/>
          <p:cNvGraphicFramePr>
            <a:graphicFrameLocks noGrp="1"/>
          </p:cNvGraphicFramePr>
          <p:nvPr/>
        </p:nvGraphicFramePr>
        <p:xfrm>
          <a:off x="1004888" y="1479550"/>
          <a:ext cx="9794875" cy="4848225"/>
        </p:xfrm>
        <a:graphic>
          <a:graphicData uri="http://schemas.openxmlformats.org/drawingml/2006/table">
            <a:tbl>
              <a:tblPr/>
              <a:tblGrid>
                <a:gridCol w="7473950"/>
                <a:gridCol w="1168400"/>
                <a:gridCol w="576262"/>
                <a:gridCol w="576263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Основные показатели реализации мероприятий подпрограммы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735" marR="467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735" marR="467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735" marR="467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735" marR="467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Отношение численности детей в возрасте от 3 до 7 лет, получающих дошкольное образование в текущем году, к сумме численности детей в возрасте от 3 до 7, получающих дошкольное образование в текущем году, и численности детей в возрасте от 3 до 7 лет, находящихся в очереди на получение в текущем году дошкольного образования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735" marR="467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735" marR="467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735" marR="467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735" marR="467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Отношение средней заработной платы педагогических работников муниципальных дошкольных образовательных организаций к средней заработной плате в сфере общего образования в Московской области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735" marR="467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109,5%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735" marR="467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109,5%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735" marR="467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109,5%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735" marR="467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построенных дошкольных образовательных организаций по годам реализации программы, в том числе за счет внебюджетных источников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735" marR="467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735" marR="467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735" marR="467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735" marR="467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2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Отношение численности детей в возрасте от 1,5 до 3 лет, осваивающих образовательные программы дошкольного образования, к сумме численности детей в возрасте от 1,5 до 3 лет, осваивающих образовательные программы дошкольного образования, и численности детей в возрасте от 1,5 до 3 лет состоящих на учете для предоставления места в дошкольном образовательной организации с предпочтительной датой приема в текущем году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735" marR="467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735" marR="467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735" marR="467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735" marR="467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педагогических и руководящих работников муниципальных дошкольных образовательных организаций, прошедших в течении последних 3-х лет повышение квалификации или профессиональную переподготовку, в общей численности педагогических и руководящих работников дошкольных образовательных организаций до 100 %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735" marR="467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735" marR="467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735" marR="467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735" marR="467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5229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>
                <a:latin typeface="Times New Roman" pitchFamily="18" charset="0"/>
              </a:rPr>
              <a:t>Основные направления бюджетной политики городского округа Серебряные Пруды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1220788" y="1647825"/>
            <a:ext cx="8947150" cy="4195763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обеспечение долгосрочной сбалансированности и устойчивости бюджетной системы;</a:t>
            </a:r>
          </a:p>
          <a:p>
            <a:r>
              <a:rPr lang="ru-RU" smtClean="0">
                <a:latin typeface="Times New Roman" pitchFamily="18" charset="0"/>
              </a:rPr>
              <a:t> повышение эффективности бюджетных расходов; </a:t>
            </a:r>
          </a:p>
          <a:p>
            <a:r>
              <a:rPr lang="ru-RU" smtClean="0">
                <a:latin typeface="Times New Roman" pitchFamily="18" charset="0"/>
              </a:rPr>
              <a:t> повышение доступности и качества   муниципальных услуг;</a:t>
            </a:r>
          </a:p>
          <a:p>
            <a:r>
              <a:rPr lang="ru-RU" smtClean="0">
                <a:latin typeface="Times New Roman" pitchFamily="18" charset="0"/>
              </a:rPr>
              <a:t> безусловное исполнение принятых расходных обязательств;</a:t>
            </a:r>
          </a:p>
          <a:p>
            <a:r>
              <a:rPr lang="ru-RU" smtClean="0">
                <a:latin typeface="Times New Roman" pitchFamily="18" charset="0"/>
              </a:rPr>
              <a:t> умеренная политика в сфере заимствований и управления муниципальным долгом, направленная на снижение муниципального долга;</a:t>
            </a:r>
          </a:p>
          <a:p>
            <a:r>
              <a:rPr lang="ru-RU" smtClean="0">
                <a:latin typeface="Times New Roman" pitchFamily="18" charset="0"/>
              </a:rPr>
              <a:t>дальнейшая реализация программно-целевых методов управления;</a:t>
            </a:r>
          </a:p>
          <a:p>
            <a:r>
              <a:rPr lang="ru-RU" smtClean="0">
                <a:latin typeface="Times New Roman" pitchFamily="18" charset="0"/>
              </a:rPr>
              <a:t>повышение открытости и прозрачности бюджетного процесса; </a:t>
            </a:r>
          </a:p>
          <a:p>
            <a:r>
              <a:rPr lang="ru-RU" smtClean="0">
                <a:latin typeface="Times New Roman" pitchFamily="18" charset="0"/>
              </a:rPr>
              <a:t>совершенствование организации муниципальных закупок;     эффективное использованию имущества городского округа;</a:t>
            </a:r>
          </a:p>
          <a:p>
            <a:r>
              <a:rPr lang="ru-RU" smtClean="0">
                <a:latin typeface="Times New Roman" pitchFamily="18" charset="0"/>
              </a:rPr>
              <a:t>усиление муниципального финансового контроля. </a:t>
            </a:r>
          </a:p>
        </p:txBody>
      </p:sp>
      <p:pic>
        <p:nvPicPr>
          <p:cNvPr id="2969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8191" name="Group 31"/>
          <p:cNvGraphicFramePr>
            <a:graphicFrameLocks noGrp="1"/>
          </p:cNvGraphicFramePr>
          <p:nvPr/>
        </p:nvGraphicFramePr>
        <p:xfrm>
          <a:off x="2376488" y="2279650"/>
          <a:ext cx="7510462" cy="2925763"/>
        </p:xfrm>
        <a:graphic>
          <a:graphicData uri="http://schemas.openxmlformats.org/drawingml/2006/table">
            <a:tbl>
              <a:tblPr/>
              <a:tblGrid>
                <a:gridCol w="1878012"/>
                <a:gridCol w="1878013"/>
                <a:gridCol w="1876425"/>
                <a:gridCol w="1878012"/>
              </a:tblGrid>
              <a:tr h="145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Источники финансирования муниципальной программы,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том числе по годам: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Средства бюджета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Московской области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219503,0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219503,0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219503,0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Средства местного бюджета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51209,2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50 364,6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50 364,6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Итого: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270712,2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269867,0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269867,0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3309" name="Прямоугольник 4"/>
          <p:cNvSpPr>
            <a:spLocks noChangeArrowheads="1"/>
          </p:cNvSpPr>
          <p:nvPr/>
        </p:nvSpPr>
        <p:spPr bwMode="auto">
          <a:xfrm>
            <a:off x="2176463" y="446088"/>
            <a:ext cx="79121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Подпрограмма  </a:t>
            </a:r>
            <a:r>
              <a:rPr lang="en-US" altLang="ru-RU" sz="240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«Общее образование»</a:t>
            </a:r>
            <a:endParaRPr lang="ru-RU" altLang="ru-RU" sz="2400">
              <a:latin typeface="Times New Roman" pitchFamily="18" charset="0"/>
            </a:endParaRP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>
              <a:latin typeface="Times New Roman" pitchFamily="18" charset="0"/>
            </a:endParaRP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Объемы финансирования:</a:t>
            </a:r>
            <a:endParaRPr lang="ru-RU" altLang="ru-RU" sz="2400">
              <a:latin typeface="Times New Roman" pitchFamily="18" charset="0"/>
            </a:endParaRPr>
          </a:p>
        </p:txBody>
      </p:sp>
      <p:pic>
        <p:nvPicPr>
          <p:cNvPr id="35331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193" name="Group 57"/>
          <p:cNvGraphicFramePr>
            <a:graphicFrameLocks noGrp="1"/>
          </p:cNvGraphicFramePr>
          <p:nvPr/>
        </p:nvGraphicFramePr>
        <p:xfrm>
          <a:off x="1108075" y="265113"/>
          <a:ext cx="8320088" cy="5889625"/>
        </p:xfrm>
        <a:graphic>
          <a:graphicData uri="http://schemas.openxmlformats.org/drawingml/2006/table">
            <a:tbl>
              <a:tblPr/>
              <a:tblGrid>
                <a:gridCol w="5597525"/>
                <a:gridCol w="1290638"/>
                <a:gridCol w="731837"/>
                <a:gridCol w="700088"/>
              </a:tblGrid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Основные показатели реализации мероприятий подпрограммы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Отношение средней заработной платы педагогических работников муниципальных образовательных организаций общего образования к среднемесячному доходу от трудовой деятельности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116,2%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110,2%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104,3%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Удельный вес численности обучающихся в образовательных организациях общего образования в соответствии с федеральными государственными образовательными стандартами в общей численности обучающихся в образовательных организациях общего образования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77,8%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85,0%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90,8%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Удельный вес численности обучающихся, занимающихся в первую смену, в общей численности обучающихся общеобразовательных организаций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обучающихся во вторую смену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построенных общеобразовательных организаций про годам реализации программы, в том числе за счет внебюджетных источников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новых мест в образовательных организациях субъектов Российской Федерации из них количество созданных мест в построенном или приобретенном (выкупленном) здании общеобразовательной организации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обучающихся муниципальных общеобразовательных организаций, которым предоставлена возможность обучаться в соответствии с основными современными требованиями, в общей численности обучающихся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95,32%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95,32%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95,32%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4352" name="Rectangle 1"/>
          <p:cNvSpPr>
            <a:spLocks noChangeArrowheads="1"/>
          </p:cNvSpPr>
          <p:nvPr/>
        </p:nvSpPr>
        <p:spPr bwMode="auto">
          <a:xfrm>
            <a:off x="2994025" y="1344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>
              <a:latin typeface="Century Gothic" pitchFamily="34" charset="0"/>
            </a:endParaRPr>
          </a:p>
        </p:txBody>
      </p:sp>
      <p:pic>
        <p:nvPicPr>
          <p:cNvPr id="35435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2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5330" name="Прямоугольник 2"/>
          <p:cNvSpPr>
            <a:spLocks noChangeArrowheads="1"/>
          </p:cNvSpPr>
          <p:nvPr/>
        </p:nvSpPr>
        <p:spPr bwMode="auto">
          <a:xfrm>
            <a:off x="3198813" y="1365250"/>
            <a:ext cx="6096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Подпрограмма 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«Дополнительное образование, воспитание и психолого-социальное  сопровождение детей»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Финансирование подпрограммы за счет средств местного бюджета: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2017 год-43 421,9 тыс.руб.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2018 год-43 204,3 тыс.руб.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2019 год-43 204,3 тыс.руб.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250" name="Group 66"/>
          <p:cNvGraphicFramePr>
            <a:graphicFrameLocks noGrp="1"/>
          </p:cNvGraphicFramePr>
          <p:nvPr/>
        </p:nvGraphicFramePr>
        <p:xfrm>
          <a:off x="931863" y="815975"/>
          <a:ext cx="8020050" cy="5184775"/>
        </p:xfrm>
        <a:graphic>
          <a:graphicData uri="http://schemas.openxmlformats.org/drawingml/2006/table">
            <a:tbl>
              <a:tblPr/>
              <a:tblGrid>
                <a:gridCol w="4921250"/>
                <a:gridCol w="1249362"/>
                <a:gridCol w="842963"/>
                <a:gridCol w="1006475"/>
              </a:tblGrid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Основные показатели реализации мероприятий подпрограммы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детей привлекаемых к участию в творческих мероприятиях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25,9%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26,1%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детей в возрасте от 5 до 18 лет, обучающихся по дополнительным образовательным программам, в общей численности детей этого возраста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82,9%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83,1%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  <a:r>
                        <a:rPr kumimoji="0" lang="ru-RU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104,6%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104,6%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104,6%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сфере образования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104,6%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104,6%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104,6%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сфере культуры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104,6%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104,6%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104,6%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сфере физической культуры и спорта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104,6%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104,6%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104,6%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детей от 5 до 18 лет, охваченных дополнительным образованием технической направленности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4,3%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4,4%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4,5%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победителей и призеров творческих олимпиад, конкурсов и фестивалей межрегионального, федерального и международного уровня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1,3%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1,3%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Удельный вес численности детей и молодежи в возрасте от 5 до 18 лет, проживающих на территории московской области и получающих услуги в сфере дополнительного образования в частных организация, осуществляющих образовательную деятельность по дополнительным  образовательным программам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6410" name="Rectangle 1"/>
          <p:cNvSpPr>
            <a:spLocks noChangeArrowheads="1"/>
          </p:cNvSpPr>
          <p:nvPr/>
        </p:nvSpPr>
        <p:spPr bwMode="auto">
          <a:xfrm>
            <a:off x="2263775" y="1439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>
              <a:latin typeface="Century Gothic" pitchFamily="34" charset="0"/>
            </a:endParaRPr>
          </a:p>
        </p:txBody>
      </p:sp>
      <p:pic>
        <p:nvPicPr>
          <p:cNvPr id="35641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7378" name="Прямоугольник 2"/>
          <p:cNvSpPr>
            <a:spLocks noChangeArrowheads="1"/>
          </p:cNvSpPr>
          <p:nvPr/>
        </p:nvSpPr>
        <p:spPr bwMode="auto">
          <a:xfrm>
            <a:off x="2706688" y="920750"/>
            <a:ext cx="60960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Подпрограмма  IV «Обеспечивающая подпрограмма»</a:t>
            </a: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Финансирование подпрограммы за счет средств местного бюджета: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2017 год- 31 705,6 тыс.рублей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2018 год- 32 046,6 тыс.рублей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2019 год- 32 046,6 тыс.рублей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0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02" name="Прямоугольник 2"/>
          <p:cNvSpPr>
            <a:spLocks noChangeArrowheads="1"/>
          </p:cNvSpPr>
          <p:nvPr/>
        </p:nvSpPr>
        <p:spPr bwMode="auto">
          <a:xfrm>
            <a:off x="3008313" y="0"/>
            <a:ext cx="6096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538"/>
              </a:spcBef>
            </a:pPr>
            <a:r>
              <a:rPr lang="ru-RU" sz="2400">
                <a:latin typeface="Times New Roman" pitchFamily="18" charset="0"/>
              </a:rPr>
              <a:t>Муниципальная программа </a:t>
            </a:r>
            <a:endParaRPr lang="ru-RU" sz="2400" b="1"/>
          </a:p>
          <a:p>
            <a:pPr>
              <a:spcBef>
                <a:spcPts val="538"/>
              </a:spcBef>
            </a:pPr>
            <a:r>
              <a:rPr lang="ru-RU" sz="2400">
                <a:latin typeface="Times New Roman" pitchFamily="18" charset="0"/>
              </a:rPr>
              <a:t>«Безопасность городского округа Серебряные Пруды  </a:t>
            </a:r>
            <a:endParaRPr lang="ru-RU" sz="2400"/>
          </a:p>
          <a:p>
            <a:pPr>
              <a:spcBef>
                <a:spcPts val="538"/>
              </a:spcBef>
            </a:pPr>
            <a:r>
              <a:rPr lang="ru-RU" sz="2400">
                <a:latin typeface="Times New Roman" pitchFamily="18" charset="0"/>
              </a:rPr>
              <a:t>Московской области» на 2017-2021 годы</a:t>
            </a:r>
            <a:endParaRPr lang="ru-RU" sz="2400"/>
          </a:p>
          <a:p>
            <a:pPr algn="l"/>
            <a:r>
              <a:rPr lang="ru-RU" sz="2400">
                <a:cs typeface="Times New Roman" pitchFamily="18" charset="0"/>
              </a:rPr>
              <a:t> 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Подпрограммы:</a:t>
            </a:r>
            <a:endParaRPr lang="ru-RU" sz="2000"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cs typeface="Times New Roman" pitchFamily="18" charset="0"/>
              </a:rPr>
              <a:t>1. Профилактика преступлений и иных правонарушений.</a:t>
            </a:r>
            <a:endParaRPr lang="ru-RU" sz="2000"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cs typeface="Times New Roman" pitchFamily="18" charset="0"/>
              </a:rPr>
              <a:t>2. Комплексные меры противодействия злоупотреблению психоактивными веществами и незаконному обороту наркотиков.</a:t>
            </a:r>
            <a:endParaRPr lang="ru-RU" sz="2000"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Противодействие экстремизму и профилактика терроризма.</a:t>
            </a:r>
            <a:endParaRPr lang="ru-RU" sz="2000">
              <a:cs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4. Снижение рисков и смягчение последствий чрезвычайных ситуаций природного и техногенного. </a:t>
            </a:r>
            <a:endParaRPr lang="ru-RU" sz="2000">
              <a:cs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5. Развитие и совершенствование систем оповещения и информирования населения. </a:t>
            </a:r>
            <a:endParaRPr lang="ru-RU" sz="2000">
              <a:cs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6.  Обеспечение пожарной безопасности. </a:t>
            </a:r>
            <a:endParaRPr lang="ru-RU" sz="2000">
              <a:cs typeface="Times New Roman" pitchFamily="18" charset="0"/>
            </a:endParaRPr>
          </a:p>
          <a:p>
            <a:pPr algn="l">
              <a:spcBef>
                <a:spcPts val="538"/>
              </a:spcBef>
            </a:pPr>
            <a:r>
              <a:rPr lang="ru-RU" sz="2000">
                <a:latin typeface="Times New Roman" pitchFamily="18" charset="0"/>
              </a:rPr>
              <a:t>7. Обеспечение мероприятий гражданской обороны</a:t>
            </a:r>
            <a:endParaRPr lang="ru-RU" sz="2000"/>
          </a:p>
          <a:p>
            <a:pPr algn="just"/>
            <a:endParaRPr lang="ru-RU" sz="2400">
              <a:cs typeface="Times New Roman" pitchFamily="18" charset="0"/>
            </a:endParaRPr>
          </a:p>
          <a:p>
            <a:pPr algn="just"/>
            <a:r>
              <a:rPr lang="ru-RU" sz="2400"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49" name="Диаграмма 4"/>
          <p:cNvGraphicFramePr>
            <a:graphicFrameLocks/>
          </p:cNvGraphicFramePr>
          <p:nvPr/>
        </p:nvGraphicFramePr>
        <p:xfrm>
          <a:off x="1981200" y="668338"/>
          <a:ext cx="8229600" cy="552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0" r:id="rId3" imgW="8230313" imgH="5517358" progId="Excel.Chart.8">
                  <p:embed/>
                </p:oleObj>
              </mc:Choice>
              <mc:Fallback>
                <p:oleObj r:id="rId3" imgW="8230313" imgH="5517358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668338"/>
                        <a:ext cx="8229600" cy="552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850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4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5359" name="Group 31"/>
          <p:cNvGraphicFramePr>
            <a:graphicFrameLocks noGrp="1"/>
          </p:cNvGraphicFramePr>
          <p:nvPr/>
        </p:nvGraphicFramePr>
        <p:xfrm>
          <a:off x="1752600" y="3541713"/>
          <a:ext cx="7648575" cy="2682875"/>
        </p:xfrm>
        <a:graphic>
          <a:graphicData uri="http://schemas.openxmlformats.org/drawingml/2006/table">
            <a:tbl>
              <a:tblPr/>
              <a:tblGrid>
                <a:gridCol w="4868863"/>
                <a:gridCol w="963612"/>
                <a:gridCol w="874713"/>
                <a:gridCol w="941387"/>
              </a:tblGrid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Планируемые результаты реализации подпрограммы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Снижение доли несовершеннолетних в общем числе лиц, 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совершивших преступления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Увеличение числа граждан, участвующих в деятельности общественных формирований правоохранительной направленности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Увеличение количества выявленных административных правонарушений при содействии членов народных дружин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0477" name="Прямоугольник 4"/>
          <p:cNvSpPr>
            <a:spLocks noChangeArrowheads="1"/>
          </p:cNvSpPr>
          <p:nvPr/>
        </p:nvSpPr>
        <p:spPr bwMode="auto">
          <a:xfrm>
            <a:off x="2740025" y="477838"/>
            <a:ext cx="6096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Подпрограмма № 1 «Профилактика преступлений и иных правонарушений» на 2017-2021 годы</a:t>
            </a:r>
            <a:endParaRPr lang="ru-RU" altLang="ru-RU" sz="2400">
              <a:latin typeface="Century Gothic" pitchFamily="34" charset="0"/>
            </a:endParaRPr>
          </a:p>
          <a:p>
            <a:pPr indent="457200"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Финансирование подпрограммы:</a:t>
            </a:r>
            <a:endParaRPr lang="ru-RU" altLang="ru-RU" sz="2400">
              <a:latin typeface="Century Gothic" pitchFamily="34" charset="0"/>
            </a:endParaRPr>
          </a:p>
          <a:p>
            <a:pPr indent="457200"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2017 год-300,0 тыс.руб.</a:t>
            </a:r>
            <a:endParaRPr lang="ru-RU" altLang="ru-RU" sz="2400">
              <a:latin typeface="Century Gothic" pitchFamily="34" charset="0"/>
            </a:endParaRPr>
          </a:p>
          <a:p>
            <a:pPr indent="457200"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2018 год-230,0 тыс.руб.</a:t>
            </a:r>
            <a:endParaRPr lang="ru-RU" altLang="ru-RU" sz="2400">
              <a:latin typeface="Century Gothic" pitchFamily="34" charset="0"/>
            </a:endParaRPr>
          </a:p>
          <a:p>
            <a:pPr indent="457200"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2019 год-340,0 тыс.руб.</a:t>
            </a:r>
            <a:endParaRPr lang="ru-RU" altLang="ru-RU" sz="240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6382" name="Group 30"/>
          <p:cNvGraphicFramePr>
            <a:graphicFrameLocks noGrp="1"/>
          </p:cNvGraphicFramePr>
          <p:nvPr/>
        </p:nvGraphicFramePr>
        <p:xfrm>
          <a:off x="2052638" y="3849688"/>
          <a:ext cx="7958137" cy="2606675"/>
        </p:xfrm>
        <a:graphic>
          <a:graphicData uri="http://schemas.openxmlformats.org/drawingml/2006/table">
            <a:tbl>
              <a:tblPr/>
              <a:tblGrid>
                <a:gridCol w="4965700"/>
                <a:gridCol w="938212"/>
                <a:gridCol w="973138"/>
                <a:gridCol w="1081087"/>
              </a:tblGrid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Планируемые результаты реализации подпрограммы (проценты)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Рост числа лиц, состоящих на диспансерном учете с диагнозом «Употребление наркотиков с вредными последствиями» (не менее 2% ежегодно)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150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Увеличение числа лиц (школьников и студентов), охваченных профилактическими медицинскими осмотрами с целью раннего выявления незаконного потребления наркотических средств и психотропных веществ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1496" name="Прямоугольник 4"/>
          <p:cNvSpPr>
            <a:spLocks noChangeArrowheads="1"/>
          </p:cNvSpPr>
          <p:nvPr/>
        </p:nvSpPr>
        <p:spPr bwMode="auto">
          <a:xfrm>
            <a:off x="3160713" y="325438"/>
            <a:ext cx="6096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Подпрограмма № 2 «Комплексные меры противодействия злоупотреблению психоактивными веществами и незаконному обороту наркотиков»   на 2017-2021 годы</a:t>
            </a:r>
          </a:p>
          <a:p>
            <a:pPr indent="457200" algn="l" defTabSz="914400" eaLnBrk="0" hangingPunct="0">
              <a:tabLst>
                <a:tab pos="2970213" algn="ctr"/>
                <a:tab pos="5940425" algn="r"/>
              </a:tabLst>
            </a:pPr>
            <a:endParaRPr lang="ru-RU" altLang="ru-RU" sz="2400">
              <a:latin typeface="Century Gothic" pitchFamily="34" charset="0"/>
            </a:endParaRPr>
          </a:p>
          <a:p>
            <a:pPr indent="457200"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Финансирование подпрограммы:</a:t>
            </a:r>
            <a:endParaRPr lang="ru-RU" altLang="ru-RU" sz="2400">
              <a:latin typeface="Century Gothic" pitchFamily="34" charset="0"/>
            </a:endParaRPr>
          </a:p>
          <a:p>
            <a:pPr indent="457200"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2017 год-464,0 тыс.руб.</a:t>
            </a:r>
            <a:endParaRPr lang="ru-RU" altLang="ru-RU" sz="2400">
              <a:latin typeface="Century Gothic" pitchFamily="34" charset="0"/>
            </a:endParaRPr>
          </a:p>
          <a:p>
            <a:pPr indent="457200"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2018 год-517,0 тыс.руб.</a:t>
            </a:r>
            <a:endParaRPr lang="ru-RU" altLang="ru-RU" sz="2400">
              <a:latin typeface="Century Gothic" pitchFamily="34" charset="0"/>
            </a:endParaRPr>
          </a:p>
          <a:p>
            <a:pPr indent="457200"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2019 год-571,0 тыс.руб.</a:t>
            </a:r>
            <a:endParaRPr lang="ru-RU" altLang="ru-RU" sz="240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7425" name="Group 49"/>
          <p:cNvGraphicFramePr>
            <a:graphicFrameLocks noGrp="1"/>
          </p:cNvGraphicFramePr>
          <p:nvPr/>
        </p:nvGraphicFramePr>
        <p:xfrm>
          <a:off x="1009650" y="2935288"/>
          <a:ext cx="9796463" cy="3683000"/>
        </p:xfrm>
        <a:graphic>
          <a:graphicData uri="http://schemas.openxmlformats.org/drawingml/2006/table">
            <a:tbl>
              <a:tblPr/>
              <a:tblGrid>
                <a:gridCol w="6708775"/>
                <a:gridCol w="1390650"/>
                <a:gridCol w="782638"/>
                <a:gridCol w="914400"/>
              </a:tblGrid>
              <a:tr h="257175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Планируемые результаты реализации подпрограммы (проценты)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Увеличение доли социальных объектов (учреждений), оборудованных в целях антитеррористической защищенности средствами обеспечения безопасности, (%) *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32,6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36,3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Увеличение доли объектов социальной сферы, мест с массовым пребыванием людей, оборудованных системами видеонаблюдения и подключенных к системе «Безопасный регион», в общем числе таковых объектов, (%) **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 Доля коммерческих объектов, оборудованных системами видеонаблюдения и подключенных к системе «Безопасный регион» **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 Снижение (недопущение) преступлений экстремистского характера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 Увеличение количества мероприятий антиэкстремистской направленности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2535" name="Прямоугольник 4"/>
          <p:cNvSpPr>
            <a:spLocks noChangeArrowheads="1"/>
          </p:cNvSpPr>
          <p:nvPr/>
        </p:nvSpPr>
        <p:spPr bwMode="auto">
          <a:xfrm>
            <a:off x="3101975" y="222250"/>
            <a:ext cx="6096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Подпрограмма №3 «Противодействие экстремизму и профилактика терроризма» на 2017-2021 годы</a:t>
            </a:r>
          </a:p>
          <a:p>
            <a:pPr indent="457200"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Финансирование подпрограммы:</a:t>
            </a:r>
          </a:p>
          <a:p>
            <a:pPr indent="457200"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2017 год-806,0,0 тыс.руб.</a:t>
            </a:r>
          </a:p>
          <a:p>
            <a:pPr indent="457200"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2018 год-808,0 тыс.руб.</a:t>
            </a:r>
          </a:p>
          <a:p>
            <a:pPr indent="457200"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2019 год-810,0 тыс.руб.</a:t>
            </a:r>
          </a:p>
          <a:p>
            <a:pPr indent="457200" algn="l" defTabSz="914400" eaLnBrk="0" hangingPunct="0">
              <a:tabLst>
                <a:tab pos="2970213" algn="ctr"/>
                <a:tab pos="5940425" algn="r"/>
              </a:tabLst>
            </a:pPr>
            <a:endParaRPr lang="ru-RU" alt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latin typeface="Times New Roman" pitchFamily="18" charset="0"/>
              </a:rPr>
              <a:t>           </a:t>
            </a:r>
            <a:r>
              <a:rPr lang="ru-RU" sz="2800" smtClean="0">
                <a:latin typeface="Times New Roman" pitchFamily="18" charset="0"/>
              </a:rPr>
              <a:t>Основные направления налоговой политики             городского округа Серебряные Пруды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1673225" y="1933575"/>
            <a:ext cx="8947150" cy="4195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smtClean="0"/>
              <a:t> </a:t>
            </a:r>
            <a:r>
              <a:rPr lang="ru-RU" smtClean="0">
                <a:latin typeface="Times New Roman" pitchFamily="18" charset="0"/>
              </a:rPr>
              <a:t>увеличение налогового потенциала городского округа за счет налогового стимулирования деловой активности, привлечения инвестиций;</a:t>
            </a:r>
          </a:p>
          <a:p>
            <a:pPr>
              <a:lnSpc>
                <a:spcPct val="80000"/>
              </a:lnSpc>
            </a:pPr>
            <a:r>
              <a:rPr lang="ru-RU" smtClean="0">
                <a:latin typeface="Times New Roman" pitchFamily="18" charset="0"/>
              </a:rPr>
              <a:t>   поддержка малого и среднего бизнеса;</a:t>
            </a:r>
          </a:p>
          <a:p>
            <a:pPr>
              <a:lnSpc>
                <a:spcPct val="80000"/>
              </a:lnSpc>
            </a:pPr>
            <a:r>
              <a:rPr lang="ru-RU" smtClean="0">
                <a:latin typeface="Times New Roman" pitchFamily="18" charset="0"/>
              </a:rPr>
              <a:t>   сотрудничество с организациями, формирующими налоговый потенциал городского округа;</a:t>
            </a:r>
          </a:p>
          <a:p>
            <a:pPr>
              <a:lnSpc>
                <a:spcPct val="80000"/>
              </a:lnSpc>
            </a:pPr>
            <a:r>
              <a:rPr lang="ru-RU" smtClean="0">
                <a:latin typeface="Times New Roman" pitchFamily="18" charset="0"/>
              </a:rPr>
              <a:t>    усиление мер по укреплению налоговой дисциплины налогоплательщиков;</a:t>
            </a:r>
          </a:p>
          <a:p>
            <a:pPr>
              <a:lnSpc>
                <a:spcPct val="80000"/>
              </a:lnSpc>
            </a:pPr>
            <a:r>
              <a:rPr lang="ru-RU" smtClean="0">
                <a:latin typeface="Times New Roman" pitchFamily="18" charset="0"/>
              </a:rPr>
              <a:t>   дальнейшее совершенствование налогового администрирования, повышение уровня ответственности главных администраторов доходов за качественное прогнозирование доходов бюджета и выполнение в полном объеме утвержденных годовых назначений по доходам;</a:t>
            </a:r>
          </a:p>
          <a:p>
            <a:pPr>
              <a:lnSpc>
                <a:spcPct val="80000"/>
              </a:lnSpc>
            </a:pPr>
            <a:r>
              <a:rPr lang="ru-RU" smtClean="0">
                <a:latin typeface="Times New Roman" pitchFamily="18" charset="0"/>
              </a:rPr>
              <a:t>   проведение мероприятий по повышению эффективности управления муниципальной собственностью и увеличение доходов от ее использования. </a:t>
            </a:r>
          </a:p>
        </p:txBody>
      </p:sp>
      <p:pic>
        <p:nvPicPr>
          <p:cNvPr id="3072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8431" name="Group 31"/>
          <p:cNvGraphicFramePr>
            <a:graphicFrameLocks noGrp="1"/>
          </p:cNvGraphicFramePr>
          <p:nvPr/>
        </p:nvGraphicFramePr>
        <p:xfrm>
          <a:off x="1219200" y="3254375"/>
          <a:ext cx="7985125" cy="3170238"/>
        </p:xfrm>
        <a:graphic>
          <a:graphicData uri="http://schemas.openxmlformats.org/drawingml/2006/table">
            <a:tbl>
              <a:tblPr/>
              <a:tblGrid>
                <a:gridCol w="2197100"/>
                <a:gridCol w="1558925"/>
                <a:gridCol w="1876425"/>
                <a:gridCol w="2352675"/>
              </a:tblGrid>
              <a:tr h="0"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Источники финансирования муниципальной программы,</a:t>
                      </a:r>
                    </a:p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том числе по годам: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Внебюджетные источники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2544,00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3176,00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3807,00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Средства местного бюджета (отражено в бюджете городского округа)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6147,3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6223,3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6298,3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Итого: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8691,3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9399,3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10105,3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3549" name="Прямоугольник 4"/>
          <p:cNvSpPr>
            <a:spLocks noChangeArrowheads="1"/>
          </p:cNvSpPr>
          <p:nvPr/>
        </p:nvSpPr>
        <p:spPr bwMode="auto">
          <a:xfrm>
            <a:off x="2859088" y="576263"/>
            <a:ext cx="6096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l" defTabSz="914400" eaLnBrk="0" hangingPunct="0"/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Подпрограмма № 4 </a:t>
            </a:r>
            <a:endParaRPr lang="ru-RU" altLang="ru-RU" sz="24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indent="457200" algn="l" defTabSz="914400" eaLnBrk="0" hangingPunct="0"/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«Снижение рисков и смягчение последствий чрезвычайных ситуаций природного и техногенного характера» на 2017-2021 годы</a:t>
            </a:r>
          </a:p>
          <a:p>
            <a:pPr indent="457200" algn="l" defTabSz="914400" eaLnBrk="0" hangingPunct="0"/>
            <a:endParaRPr lang="ru-RU" altLang="ru-RU" sz="24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indent="457200" algn="l" defTabSz="914400" eaLnBrk="0" hangingPunct="0"/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Финансирование подпрограммы: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485" name="Group 109"/>
          <p:cNvGraphicFramePr>
            <a:graphicFrameLocks noGrp="1"/>
          </p:cNvGraphicFramePr>
          <p:nvPr/>
        </p:nvGraphicFramePr>
        <p:xfrm>
          <a:off x="457200" y="149225"/>
          <a:ext cx="11226800" cy="6249988"/>
        </p:xfrm>
        <a:graphic>
          <a:graphicData uri="http://schemas.openxmlformats.org/drawingml/2006/table">
            <a:tbl>
              <a:tblPr/>
              <a:tblGrid>
                <a:gridCol w="8686800"/>
                <a:gridCol w="914400"/>
                <a:gridCol w="731838"/>
                <a:gridCol w="893762"/>
              </a:tblGrid>
              <a:tr h="307975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Планируемые результаты реализации подпрограммы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</a:t>
                      </a: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2019</a:t>
                      </a: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Увеличение степени готовности сил и средств муниципального звена территориальной подсистемы Московской областной системы предупреждения и ликвидации чрезвычайных ситуаций природного и техногенного характера относительно нормативной степени готовности 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населения, руководящего состава и специалистов муниципального звена ТП МОСЧС городского округа обученного в области защиты от чрезвычайных ситуаций и гражданской обороны – (ежегодно до 50% населения муниципального образования)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Увеличение объема финансового резервного фонда для ликвидации чрезвычайных ситуаций, в том числе последствий террористических актов, создаваемых органами местного самоуправления Московской области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Соотношение фактического и нормативного объема накопления резервного фонда финансовых, материальных ресурсов городского округа для ликвидации чрезвычайных ситуаций муниципального и объектового характера на территории городского округа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Увеличение объема финансового резервного фонда для ликвидации чрезвычайных ситуаций, в том числе последствий террористических актов, созданных организациями расположенных на территории муниципального образования Московской области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Соотношение фактического и нормативного объема накопления резервного фонда финансовых, материальных ресурсов для ликвидации чрезвычайных ситуаций, в том числе последствий террористических актов, созданных организациями расположенных на территории муниципального образования Московской области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Увеличение количества комфортных (безопасных) мест массового отдыха людей на водных объектах (ед.)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Снижение количества погибших людей на водных объектах из числа постоянно зарегистрированных на территории городского округа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Снижение гибели и травматизма в местах массового отдыха людей городского округа на водных объектах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Процент населения городского округа обученного, прежде всего детей, плаванию и приемам спасения на воде, (ежегодно не менее 30% населения муниципального образования, в том числе не менее 50% детей дошкольного и школьного возраста)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-95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городского округа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1" marR="479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4612" name="Rectangle 1"/>
          <p:cNvSpPr>
            <a:spLocks noChangeArrowheads="1"/>
          </p:cNvSpPr>
          <p:nvPr/>
        </p:nvSpPr>
        <p:spPr bwMode="auto">
          <a:xfrm>
            <a:off x="3328988" y="1176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>
              <a:latin typeface="Century Gothic" pitchFamily="34" charset="0"/>
            </a:endParaRPr>
          </a:p>
        </p:txBody>
      </p:sp>
      <p:pic>
        <p:nvPicPr>
          <p:cNvPr id="36461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6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0480" name="Group 32"/>
          <p:cNvGraphicFramePr>
            <a:graphicFrameLocks noGrp="1"/>
          </p:cNvGraphicFramePr>
          <p:nvPr/>
        </p:nvGraphicFramePr>
        <p:xfrm>
          <a:off x="1892300" y="3324225"/>
          <a:ext cx="8848725" cy="3527425"/>
        </p:xfrm>
        <a:graphic>
          <a:graphicData uri="http://schemas.openxmlformats.org/drawingml/2006/table">
            <a:tbl>
              <a:tblPr/>
              <a:tblGrid>
                <a:gridCol w="5791200"/>
                <a:gridCol w="833438"/>
                <a:gridCol w="1004887"/>
                <a:gridCol w="1219200"/>
              </a:tblGrid>
              <a:tr h="558800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Планируемые результаты реализации подпрограммы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год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Увеличение площади покрытия территории муниципального района (городского округа) зонами охвата технических средств оповещения и информирования населения муниципальной (местной) системы оповещения при чрезвычайных ситуациях или угрозе их возникновения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Увеличение  площади территории муниципального района (городского округа) Московской области с устойчивым радио-сигналом для обеспечения управления силами и средствами ФП и ТП МОСЧС, в том числе и муниципального звена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-95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Увеличение площади территории муниципального района (городского округа) Московской области покрытая комплексной системой «Безопасный город»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5597" name="Прямоугольник 4"/>
          <p:cNvSpPr>
            <a:spLocks noChangeArrowheads="1"/>
          </p:cNvSpPr>
          <p:nvPr/>
        </p:nvSpPr>
        <p:spPr bwMode="auto">
          <a:xfrm>
            <a:off x="3181350" y="309563"/>
            <a:ext cx="6096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Подпрограмма  № 5 </a:t>
            </a:r>
          </a:p>
          <a:p>
            <a:pPr indent="457200"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«Развитие и совершенствование систем оповещения и информирования населения» на 2017-2021 годы</a:t>
            </a:r>
          </a:p>
          <a:p>
            <a:pPr indent="457200"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Финансирование подпрограммы:</a:t>
            </a:r>
          </a:p>
          <a:p>
            <a:pPr indent="457200"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2017 год-583,0,0 тыс.руб.</a:t>
            </a:r>
          </a:p>
          <a:p>
            <a:pPr indent="457200"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2018 год-641,0 тыс.руб.</a:t>
            </a:r>
          </a:p>
          <a:p>
            <a:pPr indent="457200"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2019 год-704,0 тыс.руб.</a:t>
            </a: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1510" name="Group 38"/>
          <p:cNvGraphicFramePr>
            <a:graphicFrameLocks noGrp="1"/>
          </p:cNvGraphicFramePr>
          <p:nvPr/>
        </p:nvGraphicFramePr>
        <p:xfrm>
          <a:off x="920750" y="3021013"/>
          <a:ext cx="9423400" cy="3657600"/>
        </p:xfrm>
        <a:graphic>
          <a:graphicData uri="http://schemas.openxmlformats.org/drawingml/2006/table">
            <a:tbl>
              <a:tblPr/>
              <a:tblGrid>
                <a:gridCol w="5516563"/>
                <a:gridCol w="1354137"/>
                <a:gridCol w="1162050"/>
                <a:gridCol w="1390650"/>
              </a:tblGrid>
              <a:tr h="258763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Планируемые результаты реализации подпрограммы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год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Снижение процента погибших и травмированных людей на пожарах, произошедших на территории городского округа Серебряные Пруды Московской области, по отношению к базовому показателю (%)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-6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Снижение процента пожаров, произошедших на территории городского округа Серебряные Пруды Московской области, по отношению к базовому показателю (%)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7150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добровольных пожарных зарегистрированных в едином реестре Московской области (обученных, застрахованных и задействованных по назначению ОМС) от нормативного количества для муниципального образования Московской области 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 добр. на 160 жителей 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6621" name="Прямоугольник 4"/>
          <p:cNvSpPr>
            <a:spLocks noChangeArrowheads="1"/>
          </p:cNvSpPr>
          <p:nvPr/>
        </p:nvSpPr>
        <p:spPr bwMode="auto">
          <a:xfrm>
            <a:off x="2657475" y="309563"/>
            <a:ext cx="6096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l" defTabSz="914400" eaLnBrk="0" hangingPunct="0">
              <a:tabLst>
                <a:tab pos="90488" algn="l"/>
              </a:tabLs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Подпрограмма  № 6 </a:t>
            </a:r>
          </a:p>
          <a:p>
            <a:pPr indent="457200" algn="l" defTabSz="914400" eaLnBrk="0" hangingPunct="0">
              <a:tabLst>
                <a:tab pos="90488" algn="l"/>
              </a:tabLs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«Обеспечение пожарной безопасности» на 2017-2021 годы</a:t>
            </a:r>
          </a:p>
          <a:p>
            <a:pPr indent="457200" algn="l" defTabSz="914400" eaLnBrk="0" hangingPunct="0">
              <a:tabLst>
                <a:tab pos="90488" algn="l"/>
              </a:tabLs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Финансирование подпрограммы:</a:t>
            </a:r>
          </a:p>
          <a:p>
            <a:pPr indent="457200" algn="l" defTabSz="914400" eaLnBrk="0" hangingPunct="0">
              <a:tabLst>
                <a:tab pos="90488" algn="l"/>
              </a:tabLs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2017 год-790,0,0 тыс.руб.</a:t>
            </a:r>
          </a:p>
          <a:p>
            <a:pPr indent="457200" algn="l" defTabSz="914400" eaLnBrk="0" hangingPunct="0">
              <a:tabLst>
                <a:tab pos="90488" algn="l"/>
              </a:tabLs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2018 год-790,0 тыс.руб.</a:t>
            </a:r>
          </a:p>
          <a:p>
            <a:pPr indent="457200" algn="l" defTabSz="914400" eaLnBrk="0" hangingPunct="0">
              <a:tabLst>
                <a:tab pos="90488" algn="l"/>
              </a:tabLs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2019 год-790,0 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1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2517" name="Group 21"/>
          <p:cNvGraphicFramePr>
            <a:graphicFrameLocks noGrp="1"/>
          </p:cNvGraphicFramePr>
          <p:nvPr/>
        </p:nvGraphicFramePr>
        <p:xfrm>
          <a:off x="493713" y="4711700"/>
          <a:ext cx="10956925" cy="1046163"/>
        </p:xfrm>
        <a:graphic>
          <a:graphicData uri="http://schemas.openxmlformats.org/drawingml/2006/table">
            <a:tbl>
              <a:tblPr/>
              <a:tblGrid>
                <a:gridCol w="6972300"/>
                <a:gridCol w="1381125"/>
                <a:gridCol w="1254125"/>
                <a:gridCol w="1349375"/>
              </a:tblGrid>
              <a:tr h="195263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Планируемые результаты реализации подпрограммы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-95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степени обеспеченности запасами материально-технических, продовольственных, медицинских и иных средств для целей гражданской обороны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7635" name="Прямоугольник 4"/>
          <p:cNvSpPr>
            <a:spLocks noChangeArrowheads="1"/>
          </p:cNvSpPr>
          <p:nvPr/>
        </p:nvSpPr>
        <p:spPr bwMode="auto">
          <a:xfrm>
            <a:off x="2738438" y="969963"/>
            <a:ext cx="60960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Подпрограмма  № 7</a:t>
            </a:r>
          </a:p>
          <a:p>
            <a:pPr indent="457200"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«Обеспечение мероприятий гражданской обороны» на 2017-2021 годы</a:t>
            </a:r>
          </a:p>
          <a:p>
            <a:pPr indent="457200" algn="l" defTabSz="914400" eaLnBrk="0" hangingPunct="0">
              <a:tabLst>
                <a:tab pos="2970213" algn="ctr"/>
                <a:tab pos="5940425" algn="r"/>
              </a:tabLst>
            </a:pPr>
            <a:endParaRPr lang="ru-RU" alt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Финансирование подпрограммы:</a:t>
            </a:r>
          </a:p>
          <a:p>
            <a:pPr indent="457200"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2017 год-38,0,0 тыс.руб.</a:t>
            </a:r>
          </a:p>
          <a:p>
            <a:pPr indent="457200"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2018 год-40,0 тыс.руб.</a:t>
            </a:r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2019 год-42,0 тыс.руб.</a:t>
            </a:r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defTabSz="914400" eaLnBrk="0" hangingPunct="0">
              <a:tabLst>
                <a:tab pos="2970213" algn="ctr"/>
                <a:tab pos="5940425" algn="r"/>
              </a:tabLst>
            </a:pPr>
            <a:endParaRPr lang="ru-RU" alt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42" name="Прямоугольник 2"/>
          <p:cNvSpPr>
            <a:spLocks noChangeArrowheads="1"/>
          </p:cNvSpPr>
          <p:nvPr/>
        </p:nvSpPr>
        <p:spPr bwMode="auto">
          <a:xfrm>
            <a:off x="2565400" y="1697038"/>
            <a:ext cx="60960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  <a:ea typeface="Batang"/>
                <a:cs typeface="Times New Roman" pitchFamily="18" charset="0"/>
              </a:rPr>
              <a:t> </a:t>
            </a:r>
            <a:endParaRPr lang="ru-RU" sz="1600">
              <a:latin typeface="Calibri" pitchFamily="34" charset="0"/>
              <a:ea typeface="Batang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ea typeface="Batang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ea typeface="Batang"/>
                <a:cs typeface="Times New Roman" pitchFamily="18" charset="0"/>
              </a:rPr>
              <a:t>МУНИЦИПАЛЬНАЯ ПРОГРАММА    </a:t>
            </a:r>
          </a:p>
          <a:p>
            <a:pPr>
              <a:lnSpc>
                <a:spcPct val="115000"/>
              </a:lnSpc>
            </a:pPr>
            <a:r>
              <a:rPr lang="ru-RU" sz="2400">
                <a:latin typeface="Times New Roman" pitchFamily="18" charset="0"/>
                <a:ea typeface="Batang"/>
                <a:cs typeface="Times New Roman" pitchFamily="18" charset="0"/>
              </a:rPr>
              <a:t>«Содержание и развитие жилищно-коммунального хозяйства городского округа Серебряные Пруды Московской области» </a:t>
            </a:r>
          </a:p>
          <a:p>
            <a:pPr>
              <a:lnSpc>
                <a:spcPct val="115000"/>
              </a:lnSpc>
            </a:pPr>
            <a:r>
              <a:rPr lang="ru-RU" sz="2400">
                <a:latin typeface="Times New Roman" pitchFamily="18" charset="0"/>
                <a:ea typeface="Batang"/>
                <a:cs typeface="Times New Roman" pitchFamily="18" charset="0"/>
              </a:rPr>
              <a:t>на 2017 -  2021 годы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89" name="Диаграмма 4"/>
          <p:cNvGraphicFramePr>
            <a:graphicFrameLocks/>
          </p:cNvGraphicFramePr>
          <p:nvPr/>
        </p:nvGraphicFramePr>
        <p:xfrm>
          <a:off x="1981200" y="668338"/>
          <a:ext cx="8229600" cy="552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0" r:id="rId3" imgW="8230313" imgH="5517358" progId="Excel.Chart.8">
                  <p:embed/>
                </p:oleObj>
              </mc:Choice>
              <mc:Fallback>
                <p:oleObj r:id="rId3" imgW="8230313" imgH="5517358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668338"/>
                        <a:ext cx="8229600" cy="552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9090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8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5599" name="Group 31"/>
          <p:cNvGraphicFramePr>
            <a:graphicFrameLocks noGrp="1"/>
          </p:cNvGraphicFramePr>
          <p:nvPr/>
        </p:nvGraphicFramePr>
        <p:xfrm>
          <a:off x="1254125" y="3427413"/>
          <a:ext cx="9317038" cy="1962150"/>
        </p:xfrm>
        <a:graphic>
          <a:graphicData uri="http://schemas.openxmlformats.org/drawingml/2006/table">
            <a:tbl>
              <a:tblPr/>
              <a:tblGrid>
                <a:gridCol w="3676650"/>
                <a:gridCol w="1755775"/>
                <a:gridCol w="1757363"/>
                <a:gridCol w="2127250"/>
              </a:tblGrid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Источники финансирования муниципальной программы,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том числе по годам: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4171" marR="6417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4171" marR="6417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4171" marR="6417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4171" marR="6417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Внебюджетные источники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4171" marR="6417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8 184,63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4171" marR="6417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65 900,0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4171" marR="6417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950,0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4171" marR="6417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Средства местного бюджета (отражено в бюджете городского округа)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4171" marR="6417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1 000,0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4171" marR="6417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4171" marR="6417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4171" marR="6417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Итого: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4171" marR="6417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9184,63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Calibri" pitchFamily="34" charset="0"/>
                      </a:endParaRPr>
                    </a:p>
                  </a:txBody>
                  <a:tcPr marL="64171" marR="6417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66 700,0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Calibri" pitchFamily="34" charset="0"/>
                      </a:endParaRPr>
                    </a:p>
                  </a:txBody>
                  <a:tcPr marL="64171" marR="6417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1 750,0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Calibri" pitchFamily="34" charset="0"/>
                      </a:endParaRPr>
                    </a:p>
                  </a:txBody>
                  <a:tcPr marL="64171" marR="6417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0717" name="Rectangle 1"/>
          <p:cNvSpPr>
            <a:spLocks noChangeArrowheads="1"/>
          </p:cNvSpPr>
          <p:nvPr/>
        </p:nvSpPr>
        <p:spPr bwMode="auto">
          <a:xfrm>
            <a:off x="2462213" y="858838"/>
            <a:ext cx="121793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ea typeface="Batang"/>
                <a:cs typeface="Times New Roman" pitchFamily="18" charset="0"/>
              </a:rPr>
              <a:t>Подпрограмма 1. «Строительство, реконструкция, модернизация </a:t>
            </a: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ea typeface="Batang"/>
                <a:cs typeface="Times New Roman" pitchFamily="18" charset="0"/>
              </a:rPr>
              <a:t>объектов коммунальной инфраструктуры»  </a:t>
            </a: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endParaRPr lang="ru-RU" altLang="ru-RU" sz="2400"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ea typeface="Batang"/>
                <a:cs typeface="Times New Roman" pitchFamily="18" charset="0"/>
              </a:rPr>
              <a:t>Объемы финансирования:</a:t>
            </a: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endParaRPr lang="ru-RU" altLang="ru-RU" sz="2400">
              <a:latin typeface="Times New Roman" pitchFamily="18" charset="0"/>
              <a:ea typeface="Batang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627" name="Group 83"/>
          <p:cNvGraphicFramePr>
            <a:graphicFrameLocks noGrp="1"/>
          </p:cNvGraphicFramePr>
          <p:nvPr/>
        </p:nvGraphicFramePr>
        <p:xfrm>
          <a:off x="1066800" y="363538"/>
          <a:ext cx="10814050" cy="5349875"/>
        </p:xfrm>
        <a:graphic>
          <a:graphicData uri="http://schemas.openxmlformats.org/drawingml/2006/table">
            <a:tbl>
              <a:tblPr/>
              <a:tblGrid>
                <a:gridCol w="6815138"/>
                <a:gridCol w="1419225"/>
                <a:gridCol w="1192212"/>
                <a:gridCol w="1387475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Основные показатели  реализации мероприятий  муниципальной программы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Calibri" pitchFamily="34" charset="0"/>
                      </a:endParaRPr>
                    </a:p>
                  </a:txBody>
                  <a:tcPr marL="49752" marR="497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сточных вод, очищенных до нормативных значений, в общем объеме сточных вод, пропущенных через очистные сооружения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населения, обеспеченного доброкачественной питьевой водой из централизованных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90,9%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91,5%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Уровень готовности объектов ЖКХ к осенне-зимнему периоду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технологических нарушений на объектах и системах ЖКХ на 1 тыс. населения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 ед./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тыс.чел.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 ед./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тыс.чел.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Задолженность за потребленные топливно-энергетические ресурсы (газ и электроэнергия) на 1 тыс. населения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 тыс.руб./тыс.чел.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 тыс.руб./тыс.чел.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 тыс.руб./тыс.чел.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лицевых счетов обслуживаемых единой областной расчетной системой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собственных инвестиций организаций в расходах от основного вида деятельности организаций сектора водоснабжения, водоотведения, очистки сточных вод и теплоснабжения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10,9%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11,8%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организаций коммунального комплекса, осуществляющих производство товаров, оказание услуг по водо-, тепло-, газо элетроснабжению и  водоотведению, утвердивших инвестиционные программы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100%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заемных средств организаций в общем объеме капитальных вложений в системы теплоснабжения, водоснабжения, водоотведения и очистки сточных вод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30 %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актуализированных  схем теплоснабжения, имеющих электронную модель, разработанную в соответствии с единым техническим заданием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актуализированных  схем  водоснабжения, водоотведения имеющих электронную модель, разработанную в соответствии с единым техническим заданием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разработанных программ комплексного развития жилищно-коммунальной сферы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1ед.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1ед.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1ед.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разработанной и согласованной документации по газификации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ед.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9752" marR="497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1790" name="Rectangle 1"/>
          <p:cNvSpPr>
            <a:spLocks noChangeArrowheads="1"/>
          </p:cNvSpPr>
          <p:nvPr/>
        </p:nvSpPr>
        <p:spPr bwMode="auto">
          <a:xfrm>
            <a:off x="4432300" y="128905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>
              <a:latin typeface="Century Gothic" pitchFamily="34" charset="0"/>
            </a:endParaRPr>
          </a:p>
        </p:txBody>
      </p:sp>
      <p:pic>
        <p:nvPicPr>
          <p:cNvPr id="37179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73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2738" name="Прямоугольник 2"/>
          <p:cNvSpPr>
            <a:spLocks noChangeArrowheads="1"/>
          </p:cNvSpPr>
          <p:nvPr/>
        </p:nvSpPr>
        <p:spPr bwMode="auto">
          <a:xfrm>
            <a:off x="2525713" y="1152525"/>
            <a:ext cx="609600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2400">
                <a:latin typeface="Times New Roman" pitchFamily="18" charset="0"/>
                <a:ea typeface="Batang"/>
                <a:cs typeface="Times New Roman" pitchFamily="18" charset="0"/>
              </a:rPr>
              <a:t>Подпрограмма 2 .«Благоустройство и содержание территории городского округа»</a:t>
            </a:r>
          </a:p>
          <a:p>
            <a:pPr>
              <a:lnSpc>
                <a:spcPct val="115000"/>
              </a:lnSpc>
            </a:pPr>
            <a:r>
              <a:rPr lang="ru-RU" sz="2400">
                <a:latin typeface="Times New Roman" pitchFamily="18" charset="0"/>
                <a:ea typeface="Batang"/>
                <a:cs typeface="Times New Roman" pitchFamily="18" charset="0"/>
              </a:rPr>
              <a:t> </a:t>
            </a:r>
          </a:p>
          <a:p>
            <a:pPr>
              <a:lnSpc>
                <a:spcPct val="115000"/>
              </a:lnSpc>
            </a:pPr>
            <a:r>
              <a:rPr lang="ru-RU" sz="2400">
                <a:latin typeface="Times New Roman" pitchFamily="18" charset="0"/>
                <a:ea typeface="Batang"/>
                <a:cs typeface="Times New Roman" pitchFamily="18" charset="0"/>
              </a:rPr>
              <a:t>Финансирование подпрограммы за счет средств местного бюджета:</a:t>
            </a:r>
          </a:p>
          <a:p>
            <a:pPr>
              <a:lnSpc>
                <a:spcPct val="115000"/>
              </a:lnSpc>
            </a:pPr>
            <a:r>
              <a:rPr lang="ru-RU" sz="2400">
                <a:latin typeface="Times New Roman" pitchFamily="18" charset="0"/>
                <a:ea typeface="Batang"/>
                <a:cs typeface="Times New Roman" pitchFamily="18" charset="0"/>
              </a:rPr>
              <a:t>2017 год- 59 726,6 тыс.руб.</a:t>
            </a:r>
          </a:p>
          <a:p>
            <a:pPr>
              <a:lnSpc>
                <a:spcPct val="115000"/>
              </a:lnSpc>
            </a:pPr>
            <a:r>
              <a:rPr lang="ru-RU" sz="2400">
                <a:latin typeface="Times New Roman" pitchFamily="18" charset="0"/>
                <a:ea typeface="Batang"/>
                <a:cs typeface="Times New Roman" pitchFamily="18" charset="0"/>
              </a:rPr>
              <a:t>2018 год-55 650,0 тыс.руб.</a:t>
            </a:r>
          </a:p>
          <a:p>
            <a:pPr>
              <a:lnSpc>
                <a:spcPct val="115000"/>
              </a:lnSpc>
            </a:pPr>
            <a:r>
              <a:rPr lang="ru-RU" sz="2400">
                <a:latin typeface="Times New Roman" pitchFamily="18" charset="0"/>
                <a:ea typeface="Batang"/>
                <a:cs typeface="Times New Roman" pitchFamily="18" charset="0"/>
              </a:rPr>
              <a:t>2019 год-55 650,0 тыс.руб.</a:t>
            </a:r>
            <a:br>
              <a:rPr lang="ru-RU" sz="2400">
                <a:latin typeface="Times New Roman" pitchFamily="18" charset="0"/>
                <a:ea typeface="Batang"/>
                <a:cs typeface="Times New Roman" pitchFamily="18" charset="0"/>
              </a:rPr>
            </a:br>
            <a:endParaRPr lang="ru-RU" sz="2400">
              <a:latin typeface="Times New Roman" pitchFamily="18" charset="0"/>
              <a:ea typeface="Batang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  <a:t>           Составление, рассмотрение и утверждение бюджета городского округа Серебряные Пруды</a:t>
            </a:r>
            <a:b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800" b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 flipH="1" flipV="1">
            <a:off x="4464050" y="5805488"/>
            <a:ext cx="9525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/>
          <a:lstStyle/>
          <a:p>
            <a:pPr marL="342900" indent="-342900" algn="l" eaLnBrk="0" hangingPunct="0">
              <a:lnSpc>
                <a:spcPct val="8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None/>
            </a:pPr>
            <a:endParaRPr lang="ru-RU" sz="1000">
              <a:latin typeface="Century Gothic" pitchFamily="34" charset="0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8496300" y="1916113"/>
            <a:ext cx="31686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lnSpc>
                <a:spcPct val="8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None/>
            </a:pPr>
            <a:endParaRPr lang="ru-RU" sz="1000">
              <a:latin typeface="Century Gothic" pitchFamily="34" charset="0"/>
            </a:endParaRP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3721100" y="1717675"/>
            <a:ext cx="4513263" cy="4221163"/>
          </a:xfrm>
          <a:prstGeom prst="rect">
            <a:avLst/>
          </a:prstGeom>
          <a:solidFill>
            <a:srgbClr val="CCEC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 u="sng">
                <a:solidFill>
                  <a:srgbClr val="FF6600"/>
                </a:solidFill>
                <a:latin typeface="Times New Roman" pitchFamily="18" charset="0"/>
              </a:rPr>
              <a:t>Рассмотрение проекта бюджета:</a:t>
            </a:r>
          </a:p>
          <a:p>
            <a:pPr algn="l"/>
            <a:r>
              <a:rPr lang="ru-RU">
                <a:solidFill>
                  <a:srgbClr val="FF6600"/>
                </a:solidFill>
                <a:latin typeface="Times New Roman" pitchFamily="18" charset="0"/>
              </a:rPr>
              <a:t>•Проект бюджета направлен Главе    городского округа.</a:t>
            </a:r>
          </a:p>
          <a:p>
            <a:pPr algn="just"/>
            <a:r>
              <a:rPr lang="ru-RU">
                <a:solidFill>
                  <a:srgbClr val="FF6600"/>
                </a:solidFill>
                <a:latin typeface="Times New Roman" pitchFamily="18" charset="0"/>
              </a:rPr>
              <a:t>•Проект бюджета представлен на рассмотрение в Совет депутатов   </a:t>
            </a:r>
          </a:p>
          <a:p>
            <a:pPr algn="just"/>
            <a:r>
              <a:rPr lang="ru-RU">
                <a:solidFill>
                  <a:srgbClr val="FF6600"/>
                </a:solidFill>
                <a:latin typeface="Times New Roman" pitchFamily="18" charset="0"/>
              </a:rPr>
              <a:t>•В ноябре-декабре   проект бюджета рассмотрен рабочей комиссией, созданной Советом депутатов.</a:t>
            </a:r>
          </a:p>
          <a:p>
            <a:pPr algn="just"/>
            <a:r>
              <a:rPr lang="ru-RU">
                <a:solidFill>
                  <a:srgbClr val="FF6600"/>
                </a:solidFill>
                <a:latin typeface="Times New Roman" pitchFamily="18" charset="0"/>
              </a:rPr>
              <a:t>•Проект бюджета рассмотрен на публичных слушаниях.</a:t>
            </a:r>
          </a:p>
          <a:p>
            <a:pPr algn="just"/>
            <a:r>
              <a:rPr lang="ru-RU">
                <a:solidFill>
                  <a:srgbClr val="FF6600"/>
                </a:solidFill>
                <a:latin typeface="Times New Roman" pitchFamily="18" charset="0"/>
              </a:rPr>
              <a:t>•Контрольно-счетной палатой  городского округа проведена экспертиза проекта бюджета.  </a:t>
            </a:r>
          </a:p>
          <a:p>
            <a:pPr algn="l"/>
            <a:r>
              <a:rPr lang="ru-RU">
                <a:solidFill>
                  <a:srgbClr val="FF6600"/>
                </a:solidFill>
                <a:latin typeface="Times New Roman" pitchFamily="18" charset="0"/>
              </a:rPr>
              <a:t>• Министерством финансов МО    готовится заключение на проект бюджета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8440738" y="1790700"/>
            <a:ext cx="3360737" cy="1749425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solidFill>
                  <a:schemeClr val="accent2"/>
                </a:solidFill>
                <a:latin typeface="Times New Roman" pitchFamily="18" charset="0"/>
              </a:rPr>
              <a:t>Утверждение бюджета:</a:t>
            </a:r>
          </a:p>
          <a:p>
            <a:endParaRPr lang="ru-RU" u="sng">
              <a:solidFill>
                <a:schemeClr val="accent2"/>
              </a:solidFill>
              <a:latin typeface="Times New Roman" pitchFamily="18" charset="0"/>
            </a:endParaRPr>
          </a:p>
          <a:p>
            <a:pPr algn="just"/>
            <a:r>
              <a:rPr lang="ru-RU">
                <a:solidFill>
                  <a:schemeClr val="accent2"/>
                </a:solidFill>
                <a:latin typeface="Times New Roman" pitchFamily="18" charset="0"/>
              </a:rPr>
              <a:t>Бюджет городского округа     утверждается решением Совета депутатов   </a:t>
            </a:r>
          </a:p>
          <a:p>
            <a:pPr algn="just"/>
            <a:endParaRPr lang="ru-RU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334963" y="1912938"/>
            <a:ext cx="3168650" cy="4181475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600" b="1">
              <a:latin typeface="Tahoma" pitchFamily="34" charset="0"/>
            </a:endParaRPr>
          </a:p>
          <a:p>
            <a:r>
              <a:rPr lang="ru-RU" b="1" u="sng">
                <a:latin typeface="Times New Roman" pitchFamily="18" charset="0"/>
              </a:rPr>
              <a:t>Составление проекта бюджета:</a:t>
            </a:r>
            <a:endParaRPr lang="ru-RU" u="sng">
              <a:latin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</a:rPr>
              <a:t>      </a:t>
            </a:r>
          </a:p>
          <a:p>
            <a:pPr algn="just"/>
            <a:r>
              <a:rPr lang="ru-RU">
                <a:latin typeface="Times New Roman" pitchFamily="18" charset="0"/>
              </a:rPr>
              <a:t>Ответственные исполнители, порядок и сроки по составлению проекта бюджета определены Положением о бюджетном процессе, Порядком составления   проекта бюджета. Непосредственное составление проекта бюджета осуществляет финансовое управление  </a:t>
            </a:r>
          </a:p>
        </p:txBody>
      </p:sp>
      <p:pic>
        <p:nvPicPr>
          <p:cNvPr id="3175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673" name="Group 81"/>
          <p:cNvGraphicFramePr>
            <a:graphicFrameLocks noGrp="1"/>
          </p:cNvGraphicFramePr>
          <p:nvPr/>
        </p:nvGraphicFramePr>
        <p:xfrm>
          <a:off x="533400" y="1981200"/>
          <a:ext cx="10766425" cy="4008438"/>
        </p:xfrm>
        <a:graphic>
          <a:graphicData uri="http://schemas.openxmlformats.org/drawingml/2006/table">
            <a:tbl>
              <a:tblPr/>
              <a:tblGrid>
                <a:gridCol w="6851650"/>
                <a:gridCol w="1357313"/>
                <a:gridCol w="1231900"/>
                <a:gridCol w="1325562"/>
              </a:tblGrid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Основные показатели  реализации мероприятий  муниципальной программы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Уровень благоустроенных зеленых насаждений общего пользования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Обеспеченность обустроенными дворовыми территориями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Уровень благоустройства МАФ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85%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Общая протяженность освещенных частей улиц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127,7 км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127,7 км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127,7 км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отремонтированных колодцев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 шт.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 шт.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 шт.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Уровень содержания памятников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Ликвидация  несанкционированных свалок мусора на территории муниципального образования,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установленных контейнерных площадок по сбору мусора, в том числе вблизи СНТ и вдоль дорог, с которых осуществляется вывоз мусора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ед.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ед.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ед.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благоустроенных мест отдыха у водоёмов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8ед.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8ед.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8ед.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обустроенных детских игровых площадок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2*ед.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2*ед.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2*ед.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Площадь  внутриквартальных дорог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182800м2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182800м2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182800м2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Процент выполнения муниципального задания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Обеспеченность контейнерами и бункерами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7383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78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9695" name="Group 31"/>
          <p:cNvGraphicFramePr>
            <a:graphicFrameLocks noGrp="1"/>
          </p:cNvGraphicFramePr>
          <p:nvPr/>
        </p:nvGraphicFramePr>
        <p:xfrm>
          <a:off x="1625600" y="3365500"/>
          <a:ext cx="8947150" cy="3006725"/>
        </p:xfrm>
        <a:graphic>
          <a:graphicData uri="http://schemas.openxmlformats.org/drawingml/2006/table">
            <a:tbl>
              <a:tblPr/>
              <a:tblGrid>
                <a:gridCol w="3676650"/>
                <a:gridCol w="1755775"/>
                <a:gridCol w="1757363"/>
                <a:gridCol w="1757362"/>
              </a:tblGrid>
              <a:tr h="188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Источники финансирования муниципальной программы,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том числе по годам: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4171" marR="6417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4171" marR="6417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4171" marR="6417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4171" marR="6417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Внебюджетные источники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4171" marR="6417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10 543,0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4171" marR="6417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10 543,0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4171" marR="6417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10 543,0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4171" marR="6417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Средства местного бюджета (отражено в бюджете городского округа)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4171" marR="6417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6 473,0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4171" marR="6417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6 043,2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4171" marR="6417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5 635,8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4171" marR="6417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Итого: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4171" marR="6417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17 016,0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4171" marR="6417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16 586,2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4171" marR="6417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16 178,8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4171" marR="6417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4813" name="Rectangle 1"/>
          <p:cNvSpPr>
            <a:spLocks noChangeArrowheads="1"/>
          </p:cNvSpPr>
          <p:nvPr/>
        </p:nvSpPr>
        <p:spPr bwMode="auto">
          <a:xfrm>
            <a:off x="2590800" y="1108075"/>
            <a:ext cx="86598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defTabSz="914400" eaLnBrk="0" hangingPunct="0"/>
            <a:r>
              <a:rPr lang="ru-RU" altLang="ru-RU" sz="2400">
                <a:latin typeface="Times New Roman" pitchFamily="18" charset="0"/>
                <a:ea typeface="Batang"/>
                <a:cs typeface="Times New Roman" pitchFamily="18" charset="0"/>
              </a:rPr>
              <a:t>Подпрограмма 3. «Капитальный ремонт </a:t>
            </a:r>
          </a:p>
          <a:p>
            <a:pPr algn="l" defTabSz="914400" eaLnBrk="0" hangingPunct="0"/>
            <a:r>
              <a:rPr lang="ru-RU" altLang="ru-RU" sz="2400">
                <a:latin typeface="Times New Roman" pitchFamily="18" charset="0"/>
                <a:ea typeface="Batang"/>
                <a:cs typeface="Times New Roman" pitchFamily="18" charset="0"/>
              </a:rPr>
              <a:t>многоквартирных домов на территории городского округа»  </a:t>
            </a:r>
          </a:p>
          <a:p>
            <a:pPr algn="l" defTabSz="914400" eaLnBrk="0" hangingPunct="0"/>
            <a:r>
              <a:rPr lang="ru-RU" altLang="ru-RU" sz="2400">
                <a:latin typeface="Times New Roman" pitchFamily="18" charset="0"/>
                <a:ea typeface="Batang"/>
                <a:cs typeface="Times New Roman" pitchFamily="18" charset="0"/>
              </a:rPr>
              <a:t> </a:t>
            </a:r>
          </a:p>
          <a:p>
            <a:pPr algn="l" defTabSz="914400" eaLnBrk="0" hangingPunct="0"/>
            <a:r>
              <a:rPr lang="ru-RU" altLang="ru-RU" sz="2400">
                <a:latin typeface="Times New Roman" pitchFamily="18" charset="0"/>
                <a:ea typeface="Batang"/>
                <a:cs typeface="Times New Roman" pitchFamily="18" charset="0"/>
              </a:rPr>
              <a:t>Объемы финансирования: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0723" name="Group 35"/>
          <p:cNvGraphicFramePr>
            <a:graphicFrameLocks noGrp="1"/>
          </p:cNvGraphicFramePr>
          <p:nvPr/>
        </p:nvGraphicFramePr>
        <p:xfrm>
          <a:off x="1189038" y="1893888"/>
          <a:ext cx="7883525" cy="3535362"/>
        </p:xfrm>
        <a:graphic>
          <a:graphicData uri="http://schemas.openxmlformats.org/drawingml/2006/table">
            <a:tbl>
              <a:tblPr/>
              <a:tblGrid>
                <a:gridCol w="5200650"/>
                <a:gridCol w="903287"/>
                <a:gridCol w="895350"/>
                <a:gridCol w="884238"/>
              </a:tblGrid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Основные показатели реализации мероприятий  муниципальной программы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домов, в которых проведен капитальный ремонт в рамках программы "Проведения капитального ремонта общего имущества в многоквартирных домах, расположенных на территории Московской области на 2014-2038 годы"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8ед.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5ед.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8ед.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отремонтированных объектов муниципального жилищного фонда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5ед.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ед.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ед.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Уровень собираемости взносов на капитальный ремонт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 подъездов многоквартирных домов, приведенных в надлежащее состояние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179ед.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179ед.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102ед.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7584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6834" name="Прямоугольник 3"/>
          <p:cNvSpPr>
            <a:spLocks noChangeArrowheads="1"/>
          </p:cNvSpPr>
          <p:nvPr/>
        </p:nvSpPr>
        <p:spPr bwMode="auto">
          <a:xfrm>
            <a:off x="2809875" y="622300"/>
            <a:ext cx="6096000" cy="596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Муниципальная  программа   «Предпринимательство городского округа Серебряные Пруды Московской области»  на 2017-2021 годы </a:t>
            </a:r>
          </a:p>
          <a:p>
            <a:pPr>
              <a:lnSpc>
                <a:spcPct val="115000"/>
              </a:lnSpc>
            </a:pPr>
            <a:r>
              <a:rPr lang="ru-RU" sz="1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 муниципальной программы: </a:t>
            </a:r>
          </a:p>
          <a:p>
            <a:pPr algn="just">
              <a:lnSpc>
                <a:spcPct val="115000"/>
              </a:lnSpc>
            </a:pPr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развитие конкуренции    через создание необходимых условий для активизации деятельности существующих участников рынка и для появления новых хозяйствующих субъектов на рынке; достижение устойчиво высоких темпов экономического роста, обеспечивающих повышение уровня жизни жителей- создание благоприятных условий для обеспечения населения в сельских населенных пунктах промышленными и продовольственными товарами, повышение социально-экономической эффективности потребительского рынка    посредством создания условий для наиболее полного удовлетворения потребностей населения в качественных товарах и услугах, обеспечения устойчивого функционирования и сбалансированного развития различных видов, типов и способов торговли, общественного питания и бытового обслуживания;-повышение качества оказываемых услуг в ритуальном обслуживании, приобщение к цивилизованному похоронному сервису посредством создания благоприятных условий для наиболее полного удовлетворения потребностей населения;-создание условий для формирования эффективности экономики;-повышение уровня жизни населения, в том  числе создание благоприятных условий для жизни, обеспечивающих гармоничное сочетание интересов личности;-создание благоприятных условий для устойчивого экономического развития, способствующих созданию новых рабочих мест.</a:t>
            </a:r>
          </a:p>
          <a:p>
            <a:pPr algn="l">
              <a:lnSpc>
                <a:spcPct val="115000"/>
              </a:lnSpc>
            </a:pPr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2768" name="Group 32"/>
          <p:cNvGraphicFramePr>
            <a:graphicFrameLocks noGrp="1"/>
          </p:cNvGraphicFramePr>
          <p:nvPr/>
        </p:nvGraphicFramePr>
        <p:xfrm>
          <a:off x="923925" y="3949700"/>
          <a:ext cx="8950325" cy="2803525"/>
        </p:xfrm>
        <a:graphic>
          <a:graphicData uri="http://schemas.openxmlformats.org/drawingml/2006/table">
            <a:tbl>
              <a:tblPr/>
              <a:tblGrid>
                <a:gridCol w="3317875"/>
                <a:gridCol w="1878013"/>
                <a:gridCol w="1878012"/>
                <a:gridCol w="187642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Источники финансирования муниципальной программы,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том числе по годам: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Средства бюджета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Московской области(отражено в бюджете городского округа)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473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Внебюджетные источники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1761544,5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1840350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1850350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Средства местного бюджета (отражено в бюджете городского округа)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6987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7987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7987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7884" name="Rectangle 1"/>
          <p:cNvSpPr>
            <a:spLocks noChangeArrowheads="1"/>
          </p:cNvSpPr>
          <p:nvPr/>
        </p:nvSpPr>
        <p:spPr bwMode="auto">
          <a:xfrm>
            <a:off x="2363788" y="4040188"/>
            <a:ext cx="2270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77885" name="Прямоугольник 4"/>
          <p:cNvSpPr>
            <a:spLocks noChangeArrowheads="1"/>
          </p:cNvSpPr>
          <p:nvPr/>
        </p:nvSpPr>
        <p:spPr bwMode="auto">
          <a:xfrm>
            <a:off x="2773363" y="280988"/>
            <a:ext cx="6096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подпрограмм: </a:t>
            </a: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Подпрограмма I</a:t>
            </a: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«Развитие конкуренции»            </a:t>
            </a: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Подпрограмма II</a:t>
            </a: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«Развитие субъектов малого и среднего предпринимательства»                                                                </a:t>
            </a: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Подпрограмма III </a:t>
            </a: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«Развитие потребительского рынка и услуг»</a:t>
            </a: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Подпрограмма </a:t>
            </a:r>
            <a:r>
              <a:rPr lang="en-US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</a:t>
            </a: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«Создание условий для устойчивого экономического развития»</a:t>
            </a: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endParaRPr lang="ru-RU" alt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Финансирование программы:</a:t>
            </a:r>
          </a:p>
          <a:p>
            <a:pPr algn="l" defTabSz="914400" eaLnBrk="0" hangingPunct="0">
              <a:tabLst>
                <a:tab pos="2970213" algn="ctr"/>
                <a:tab pos="5940425" algn="r"/>
              </a:tabLs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77886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5" name="Диаграмма 4"/>
          <p:cNvGraphicFramePr>
            <a:graphicFrameLocks/>
          </p:cNvGraphicFramePr>
          <p:nvPr/>
        </p:nvGraphicFramePr>
        <p:xfrm>
          <a:off x="1981200" y="668338"/>
          <a:ext cx="8229600" cy="552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6" r:id="rId3" imgW="8230313" imgH="5517358" progId="Excel.Chart.8">
                  <p:embed/>
                </p:oleObj>
              </mc:Choice>
              <mc:Fallback>
                <p:oleObj r:id="rId3" imgW="8230313" imgH="5517358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668338"/>
                        <a:ext cx="8229600" cy="552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8306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4784" name="Group 48"/>
          <p:cNvGraphicFramePr>
            <a:graphicFrameLocks noGrp="1"/>
          </p:cNvGraphicFramePr>
          <p:nvPr/>
        </p:nvGraphicFramePr>
        <p:xfrm>
          <a:off x="544513" y="1266825"/>
          <a:ext cx="11236325" cy="4799013"/>
        </p:xfrm>
        <a:graphic>
          <a:graphicData uri="http://schemas.openxmlformats.org/drawingml/2006/table">
            <a:tbl>
              <a:tblPr/>
              <a:tblGrid>
                <a:gridCol w="3794125"/>
                <a:gridCol w="2259012"/>
                <a:gridCol w="1414463"/>
                <a:gridCol w="3768725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Основные показатели 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205" marR="34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205" marR="34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205" marR="34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205" marR="34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9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обоснованных, частично обоснованных жалоб в Федеральную антимонопольную службу (ФАС России) (от общего количества опубликованных торгов)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205" marR="34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205" marR="34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205" marR="34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205" marR="34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несостоявшихся торгов от общего количества объявленных торгов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205" marR="34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205" marR="34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205" marR="34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205" marR="34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Среднее количество участников на торгах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205" marR="34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205" marR="34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205" marR="34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205" marR="34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общей экономии денежных средств от общей суммы объявленных торгов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205" marR="34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205" marR="34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205" marR="34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205" marR="34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4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закупок среди субъектов малого предпринимательства, социально ориентированных некоммерческих организаций, осуществляемых в соответствии с Федеральным законом № 44-ФЗ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205" marR="34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205" marR="34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205" marR="34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205" marR="34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реализованных требований Стандарта развития конкуренции в Московской области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205" marR="34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205" marR="34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205" marR="34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205" marR="34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7994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92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0930" name="Прямоугольник 2"/>
          <p:cNvSpPr>
            <a:spLocks noChangeArrowheads="1"/>
          </p:cNvSpPr>
          <p:nvPr/>
        </p:nvSpPr>
        <p:spPr bwMode="auto">
          <a:xfrm>
            <a:off x="3138488" y="1152525"/>
            <a:ext cx="60960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2968625" algn="ctr"/>
                <a:tab pos="5940425" algn="r"/>
              </a:tabLst>
            </a:pPr>
            <a:r>
              <a:rPr lang="ru-RU" sz="240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Подпрограмма </a:t>
            </a:r>
            <a:r>
              <a:rPr lang="en-US" sz="240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II</a:t>
            </a:r>
            <a:r>
              <a:rPr lang="ru-RU" sz="240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 «Развитие субъектов малого и среднего предпринимательства» </a:t>
            </a:r>
            <a:endParaRPr lang="ru-RU" sz="240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968625" algn="ctr"/>
                <a:tab pos="5940425" algn="r"/>
              </a:tabLst>
            </a:pPr>
            <a:r>
              <a:rPr lang="ru-RU" sz="240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Финансирование подпрограммы :</a:t>
            </a:r>
            <a:endParaRPr lang="ru-RU" sz="240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>
              <a:tabLst>
                <a:tab pos="2968625" algn="ctr"/>
                <a:tab pos="5940425" algn="r"/>
              </a:tabLst>
            </a:pPr>
            <a:r>
              <a:rPr lang="ru-RU" sz="240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2017 год-470,0 тыс.руб.</a:t>
            </a:r>
            <a:endParaRPr lang="ru-RU" sz="2400">
              <a:ea typeface="Times New Roman" pitchFamily="18" charset="0"/>
              <a:cs typeface="Calibri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968625" algn="ctr"/>
                <a:tab pos="5940425" algn="r"/>
              </a:tabLst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2018 год-470,0 тыс.руб.</a:t>
            </a:r>
            <a:endParaRPr lang="ru-RU" sz="2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tabLst>
                <a:tab pos="2968625" algn="ctr"/>
                <a:tab pos="5940425" algn="r"/>
              </a:tabLst>
            </a:pPr>
            <a:r>
              <a:rPr lang="ru-RU" sz="2400">
                <a:latin typeface="Times New Roman" pitchFamily="18" charset="0"/>
              </a:rPr>
              <a:t>2019 год-470,0 тыс.руб.</a:t>
            </a:r>
            <a:endParaRPr lang="ru-RU" sz="240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873" name="Group 89"/>
          <p:cNvGraphicFramePr>
            <a:graphicFrameLocks noGrp="1"/>
          </p:cNvGraphicFramePr>
          <p:nvPr/>
        </p:nvGraphicFramePr>
        <p:xfrm>
          <a:off x="615950" y="409575"/>
          <a:ext cx="11258550" cy="6048375"/>
        </p:xfrm>
        <a:graphic>
          <a:graphicData uri="http://schemas.openxmlformats.org/drawingml/2006/table">
            <a:tbl>
              <a:tblPr/>
              <a:tblGrid>
                <a:gridCol w="7326313"/>
                <a:gridCol w="1233487"/>
                <a:gridCol w="1871663"/>
                <a:gridCol w="827087"/>
              </a:tblGrid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Основные показатели 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Увеличение количества субъектов малого и среднего предпринимательства, осуществляющих деятельность в сфере обрабатывающих производств и инноваций рассчитывается как отношение количества субъектов малого и среднего предпринимательства, осуществляющих деятельность в сфере обрабатывающих производств и инноваций (%)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объектов инфраструктуры поддержки субъектов малого и среднего предпринимательства в области инноваций и производства (нарастающим итогом) (ед.)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Увеличение доли оборота малых и средних предприятий в общем обороте по полному кругу предприятий (%)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Темп роста объема инвестиций в основной капитал малых предприятий (%)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Среднемесячная заработная плата работников малых и средних предприятий  городского округа (руб.)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31370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34500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37900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Число созданных рабочих мест субъектами малого и среднего предпринимательства, получившими поддержку (ед.)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среднесписочной численности работников (без внешних совместителей) субъектов малого и среднего предпринимательства в среднесписочной численности работников (без внешних совместителей) всех предприятий и организаций в городском округе (%)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малых и средних предприятий на 1000 жителей (ед.)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вновь созданных предприятий малого и среднего бизнеса (ед.)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Прирост количества субъектов малого и среднего предпринимательства  (%)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субъектов малого и среднего предпринимательства, получивших государственную поддержку (ед.)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Уровень безработицы (по методологии МОТ)  в среднем за год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Число пострадавших в результате несчастных случаев на производстве с тяжелыми последствиями (смертельные, тяжелые, групповые) в расчете на 1000 работающих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Удельный вес рабочих мест, на которых проведена социальная оценка условий труда, в общем количестве рабочих мест (по кругу организаций муниципальной собственности)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272" marR="132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2035" name="Rectangle 1"/>
          <p:cNvSpPr>
            <a:spLocks noChangeArrowheads="1"/>
          </p:cNvSpPr>
          <p:nvPr/>
        </p:nvSpPr>
        <p:spPr bwMode="auto">
          <a:xfrm>
            <a:off x="6869113" y="115252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97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87313"/>
            <a:ext cx="87312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2978" name="Прямоугольник 2"/>
          <p:cNvSpPr>
            <a:spLocks noChangeArrowheads="1"/>
          </p:cNvSpPr>
          <p:nvPr/>
        </p:nvSpPr>
        <p:spPr bwMode="auto">
          <a:xfrm>
            <a:off x="3154363" y="1487488"/>
            <a:ext cx="60960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Подпрограмма </a:t>
            </a:r>
            <a:r>
              <a:rPr lang="en-US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«Развитие потребительского рынка  и услуг»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Финансирование подпрограммы: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2017 год-6 967,0 тыс.рублей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2018 год-7 990,0 тыс.рублей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2019 год-8 012,0 тыс.рублей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1969</TotalTime>
  <Words>13315</Words>
  <Application>Microsoft Office PowerPoint</Application>
  <PresentationFormat>Широкоэкранный</PresentationFormat>
  <Paragraphs>3158</Paragraphs>
  <Slides>143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143</vt:i4>
      </vt:variant>
    </vt:vector>
  </HeadingPairs>
  <TitlesOfParts>
    <vt:vector size="154" baseType="lpstr">
      <vt:lpstr>Arial</vt:lpstr>
      <vt:lpstr>Century Gothic</vt:lpstr>
      <vt:lpstr>Wingdings 3</vt:lpstr>
      <vt:lpstr>Calibri</vt:lpstr>
      <vt:lpstr>Times New Roman</vt:lpstr>
      <vt:lpstr>Tahoma</vt:lpstr>
      <vt:lpstr>Andale Sans UI</vt:lpstr>
      <vt:lpstr>Batang</vt:lpstr>
      <vt:lpstr>Ион</vt:lpstr>
      <vt:lpstr>Диаграмма</vt:lpstr>
      <vt:lpstr>Microsoft Excel Chart</vt:lpstr>
      <vt:lpstr>Бюджет городского округа Серебряные Пруды на 2017 год и на плановый период 2018 и 2019 годов для граждан</vt:lpstr>
      <vt:lpstr>        Уважаемые жители !   </vt:lpstr>
      <vt:lpstr> Основные понятия</vt:lpstr>
      <vt:lpstr>Основные понятия</vt:lpstr>
      <vt:lpstr>Показатели прогноза социально-экономического развития городского округа Серебряные Пруды</vt:lpstr>
      <vt:lpstr>Показатели прогноза социально-экономического развития городского округа Серебряные Пруды</vt:lpstr>
      <vt:lpstr>Основные направления бюджетной политики городского округа Серебряные Пруды</vt:lpstr>
      <vt:lpstr>           Основные направления налоговой политики             городского округа Серебряные Пруды</vt:lpstr>
      <vt:lpstr>           Составление, рассмотрение и утверждение бюджета городского округа Серебряные Пруды </vt:lpstr>
      <vt:lpstr>ПУБЛИЧНЫЕ СЛУШАНИЯ </vt:lpstr>
      <vt:lpstr>Основные характеристики бюджета городского округа Серебряные Пруды на 2017 год, тыс.руб.</vt:lpstr>
      <vt:lpstr>      Основные характеристики бюджета городского округа Серебряные Пруды на плановый период, тыс.руб.</vt:lpstr>
      <vt:lpstr>          Основные характеристики бюджета городского округа Серебряные Пруды  на 2015-2019  годы, тыс.руб.</vt:lpstr>
      <vt:lpstr>Презентация PowerPoint</vt:lpstr>
      <vt:lpstr>  </vt:lpstr>
      <vt:lpstr>  </vt:lpstr>
      <vt:lpstr>Объем поступлений доходов бюджета городского округа Серебряные Пруды на 2017 - 2019 годы</vt:lpstr>
      <vt:lpstr>Объем поступлений доходов              (тыс. руб.)</vt:lpstr>
      <vt:lpstr>Презентация PowerPoint</vt:lpstr>
      <vt:lpstr>Презентация PowerPoint</vt:lpstr>
      <vt:lpstr> </vt:lpstr>
      <vt:lpstr>   </vt:lpstr>
      <vt:lpstr>  </vt:lpstr>
      <vt:lpstr>   </vt:lpstr>
      <vt:lpstr> </vt:lpstr>
      <vt:lpstr> </vt:lpstr>
      <vt:lpstr> </vt:lpstr>
      <vt:lpstr> </vt:lpstr>
      <vt:lpstr> </vt:lpstr>
      <vt:lpstr>Расходы бюджета </vt:lpstr>
      <vt:lpstr>Расходы бюджета городского округа Серебряные Пруды на  2017 год </vt:lpstr>
      <vt:lpstr>Презентация PowerPoint</vt:lpstr>
      <vt:lpstr>Презентация PowerPoint</vt:lpstr>
      <vt:lpstr>Презентация PowerPoint</vt:lpstr>
      <vt:lpstr> Муниципальные  программы  городского  округа   </vt:lpstr>
      <vt:lpstr>Муниципальные  программы  городского  округа</vt:lpstr>
      <vt:lpstr>            Общественно-значимые проекты на территории городского округа Серебряные Пруды</vt:lpstr>
      <vt:lpstr>        Объем денежных средств, направляемых городским округом на социальную поддержку населения </vt:lpstr>
      <vt:lpstr>Объем денежных средств, направляемых городским округом на социальную поддержку населения</vt:lpstr>
      <vt:lpstr>Объем денежных средств, направляемых городским округом на социальную поддержку населения</vt:lpstr>
      <vt:lpstr> </vt:lpstr>
      <vt:lpstr>Муниципальная программа «Развитие сельского хозяйства городского округа Серебряные Пруды Московской области на период 2016-2020 годов»</vt:lpstr>
      <vt:lpstr> </vt:lpstr>
      <vt:lpstr>Муниципальная программа «Экология городского округа Серебряные Пруды Московской области» на 2017-2021 годы </vt:lpstr>
      <vt:lpstr>Презентация PowerPoint</vt:lpstr>
      <vt:lpstr>Муниципальная программа «Развитие физической культуры и массового спорта в городском округе Серебряные Пруды Московской области» на 2017-2021 годы  </vt:lpstr>
      <vt:lpstr> Цели муниципальной программы:            – создание необходимых условий по развитию физической культуры и  массового спорта на территории городского округа Серебряные Пруды;           Объемы финансирования:                                                           </vt:lpstr>
      <vt:lpstr>Презентация PowerPoint</vt:lpstr>
      <vt:lpstr>Презентация PowerPoint</vt:lpstr>
      <vt:lpstr>Муниципальная программа «Жилище городского округа Серебряные Пруды Московской области» на 2017-2021 годы </vt:lpstr>
      <vt:lpstr>Финансирование программы</vt:lpstr>
      <vt:lpstr>Презентация PowerPoint</vt:lpstr>
      <vt:lpstr>   Муниципальная программа «Развитие культуры и сохранение культурных традиций городского округа Серебряные Пруды Московской области» на 2017-2021 годы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 </vt:lpstr>
      <vt:lpstr> </vt:lpstr>
      <vt:lpstr>Презентация PowerPoint</vt:lpstr>
      <vt:lpstr>Информация о состоянии муниципального долга городского округа Серебряные Пруды на 01 января 2016-2020 годов</vt:lpstr>
      <vt:lpstr>Муниципальный долг   </vt:lpstr>
      <vt:lpstr>Финансовое управление администрации городского округа Серебряные Пруды Московской области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городского округа Серебряные Пруды на 2017 год и на плановый период 2018 и 2019 годов для граждан</dc:title>
  <dc:creator>Администратор</dc:creator>
  <cp:lastModifiedBy>Администратор</cp:lastModifiedBy>
  <cp:revision>122</cp:revision>
  <dcterms:created xsi:type="dcterms:W3CDTF">2016-12-26T11:37:29Z</dcterms:created>
  <dcterms:modified xsi:type="dcterms:W3CDTF">2017-03-24T12:37:26Z</dcterms:modified>
</cp:coreProperties>
</file>