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7" r:id="rId3"/>
    <p:sldId id="268" r:id="rId4"/>
    <p:sldId id="287" r:id="rId5"/>
    <p:sldId id="288" r:id="rId6"/>
    <p:sldId id="289" r:id="rId7"/>
    <p:sldId id="307" r:id="rId8"/>
    <p:sldId id="308" r:id="rId9"/>
    <p:sldId id="312" r:id="rId10"/>
    <p:sldId id="313" r:id="rId11"/>
    <p:sldId id="31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3B4D5-FF02-4687-92F1-E006597F84D5}" type="datetimeFigureOut">
              <a:rPr lang="ru-RU" smtClean="0"/>
              <a:pPr/>
              <a:t>01.08.2014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A65EE-09F6-4C37-AC40-1465D125D8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082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5" name="Рисунок 6" descr="Logo_M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357188"/>
            <a:ext cx="1493837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9" descr="Tree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3" y="3973513"/>
            <a:ext cx="2814637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87603"/>
            <a:ext cx="7772400" cy="1470025"/>
          </a:xfrm>
        </p:spPr>
        <p:txBody>
          <a:bodyPr/>
          <a:lstStyle>
            <a:lvl1pPr algn="ctr">
              <a:lnSpc>
                <a:spcPct val="150000"/>
              </a:lnSpc>
              <a:defRPr sz="2800" cap="none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4000504"/>
            <a:ext cx="6400800" cy="571504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4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4" name="Рисунок 6" descr="Logo_M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552450"/>
            <a:ext cx="1493837" cy="180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9" descr="Tree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3" y="3973513"/>
            <a:ext cx="2814637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71744"/>
            <a:ext cx="7772400" cy="1470025"/>
          </a:xfrm>
        </p:spPr>
        <p:txBody>
          <a:bodyPr/>
          <a:lstStyle>
            <a:lvl1pPr algn="ctr">
              <a:lnSpc>
                <a:spcPct val="150000"/>
              </a:lnSpc>
              <a:defRPr sz="2800" cap="all"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440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050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571744"/>
            <a:ext cx="6286544" cy="1362075"/>
          </a:xfrm>
        </p:spPr>
        <p:txBody>
          <a:bodyPr anchor="t"/>
          <a:lstStyle>
            <a:lvl1pPr algn="l">
              <a:lnSpc>
                <a:spcPct val="150000"/>
              </a:lnSpc>
              <a:defRPr sz="2800" b="0" cap="all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214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57242" y="1355872"/>
            <a:ext cx="4038600" cy="521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48242" y="1355872"/>
            <a:ext cx="4038600" cy="521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06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24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55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EmptyRedu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8"/>
          <p:cNvSpPr txBox="1">
            <a:spLocks noChangeArrowheads="1"/>
          </p:cNvSpPr>
          <p:nvPr/>
        </p:nvSpPr>
        <p:spPr bwMode="auto">
          <a:xfrm>
            <a:off x="8494713" y="6400800"/>
            <a:ext cx="280987" cy="153988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ヒラギノ明朝 Pro W3"/>
                <a:cs typeface="ヒラギノ明朝 Pro W3"/>
                <a:sym typeface="Times New Roman" pitchFamily="18" charset="0"/>
              </a:defRPr>
            </a:lvl9pPr>
          </a:lstStyle>
          <a:p>
            <a:pPr algn="r" defTabSz="913811" eaLnBrk="1" hangingPunct="1">
              <a:defRPr/>
            </a:pPr>
            <a:fld id="{79C22620-108E-419A-B8D3-C2279A90D3F8}" type="slidenum">
              <a:rPr lang="ru-RU" b="1" smtClean="0">
                <a:solidFill>
                  <a:srgbClr val="00447C"/>
                </a:solidFill>
              </a:rPr>
              <a:pPr algn="r" defTabSz="913811" eaLnBrk="1" hangingPunct="1">
                <a:defRPr/>
              </a:pPr>
              <a:t>‹#›</a:t>
            </a:fld>
            <a:endParaRPr lang="ru-RU" b="1" dirty="0" smtClean="0">
              <a:solidFill>
                <a:srgbClr val="00447C"/>
              </a:solidFill>
            </a:endParaRPr>
          </a:p>
        </p:txBody>
      </p:sp>
      <p:pic>
        <p:nvPicPr>
          <p:cNvPr id="4" name="Рисунок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753" b="30611"/>
          <a:stretch>
            <a:fillRect/>
          </a:stretch>
        </p:blipFill>
        <p:spPr bwMode="auto">
          <a:xfrm>
            <a:off x="8170863" y="549275"/>
            <a:ext cx="649287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94007" y="548680"/>
            <a:ext cx="8082449" cy="38566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4629" tIns="31543" rIns="94629" bIns="0" anchor="ctr"/>
          <a:lstStyle>
            <a:lvl1pPr>
              <a:defRPr lang="en-US" dirty="0" smtClean="0">
                <a:solidFill>
                  <a:srgbClr val="00447C"/>
                </a:solidFill>
                <a:latin typeface="Tahoma" pitchFamily="34" charset="0"/>
                <a:cs typeface="Tahoma" pitchFamily="34" charset="0"/>
                <a:sym typeface="Lucida Grande" pitchFamily="100" charset="0"/>
              </a:defRPr>
            </a:lvl1pPr>
          </a:lstStyle>
          <a:p>
            <a:pPr lvl="0"/>
            <a:r>
              <a:rPr lang="ru-RU" smtClean="0">
                <a:sym typeface="Lucida Grande" pitchFamily="100" charset="0"/>
              </a:rPr>
              <a:t>Образец заголовка</a:t>
            </a:r>
            <a:endParaRPr lang="en-US" dirty="0" smtClean="0">
              <a:sym typeface="Lucida Grande" pitchFamily="1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9105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7" descr="Logo_MO.jp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79388"/>
            <a:ext cx="85725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Рисунок 8" descr="Tree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675" y="3736975"/>
            <a:ext cx="3046413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214313"/>
            <a:ext cx="7500938" cy="928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29" name="Текст 2"/>
          <p:cNvSpPr>
            <a:spLocks noGrp="1"/>
          </p:cNvSpPr>
          <p:nvPr>
            <p:ph type="body" idx="1"/>
          </p:nvPr>
        </p:nvSpPr>
        <p:spPr bwMode="auto">
          <a:xfrm>
            <a:off x="557213" y="1357313"/>
            <a:ext cx="8229600" cy="521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96257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kern="1200" cap="small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166366" y="4941168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945282" y="2852936"/>
            <a:ext cx="787613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Мероприятия государственной поддержки </a:t>
            </a: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малого </a:t>
            </a:r>
            <a:r>
              <a:rPr lang="ru-RU" sz="20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среднего предпринимательства </a:t>
            </a: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подпрограммы </a:t>
            </a:r>
            <a:r>
              <a:rPr lang="ru-RU" sz="20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III «Развитие малого и среднего предпринимательства </a:t>
            </a: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20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Московской области» </a:t>
            </a: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государственной </a:t>
            </a:r>
            <a:r>
              <a:rPr lang="ru-RU" sz="20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программы Московской области «Предпринимательство Подмосковья»</a:t>
            </a:r>
            <a:endParaRPr lang="ru-RU" sz="2000" dirty="0">
              <a:solidFill>
                <a:srgbClr val="C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90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16532" y="3861048"/>
            <a:ext cx="88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00212" y="1334929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300212" y="11490"/>
            <a:ext cx="75922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Мероприятие: Предоставление субсидий бюджетам муниципальных образований Московской области на реализацию мероприятий муниципальных программ развития  субъектов малого и среднего предпринимательства по финансовой поддержке субъектов МСП и организаций, образующих инфраструктуру поддержки и развития МСП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628800"/>
            <a:ext cx="4320480" cy="17366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совмещение оказания финансовой поддержки субъектам МСП как на региональном, так и на муниципальном уровне с целью более полного удовлетворения потребностей малого и среднего бизнеса в мерах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государственной поддержки.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628800"/>
            <a:ext cx="3926781" cy="17366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254 807,0 тыс. руб., в т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ч.: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66 000,0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154 000,0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бюджета (планируемые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34 807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муниципальных образований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7564" y="3922602"/>
            <a:ext cx="8136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Субсидии предоставляются  муниципальным образованиям, отобранным на конкурсной основе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7564" y="4680644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Субсидии предоставляются на условиях долевого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софинансирования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из бюджета муниципального образования мероприятий поддержки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5316" y="5640922"/>
            <a:ext cx="80191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Субсидии предоставляются только по мероприятиям финансовой поддержки субъектов МСП по перечню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критериям согласно приказу Минэкономразвития в 2014г.</a:t>
            </a:r>
          </a:p>
        </p:txBody>
      </p:sp>
    </p:spTree>
    <p:extLst>
      <p:ext uri="{BB962C8B-B14F-4D97-AF65-F5344CB8AC3E}">
        <p14:creationId xmlns:p14="http://schemas.microsoft.com/office/powerpoint/2010/main" val="216676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16532" y="3861048"/>
            <a:ext cx="88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00212" y="1334929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300212" y="116632"/>
            <a:ext cx="7592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мероприятий, связанных с реализацией мер, направленных на формирование положительного образа предпринимателя, популяризацию роли предпринимательства</a:t>
            </a:r>
            <a:endParaRPr lang="ru-RU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628800"/>
            <a:ext cx="4320480" cy="234957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информированности субъектов МСП о мероприятиях гос. поддержки и активности субъектов МСП в участии в мероприятиях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подпрограммы;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активизация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малого и среднего бизнеса области (создание новых субъектов МСП, улучшение инвестиционного климата региона, вовлечение молодежи в предпринимательскую активность);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квалификации кадров субъектов МСП. 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628800"/>
            <a:ext cx="3926781" cy="234957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83 232,0 тыс. руб., в т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ч.: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970,0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Московской области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262,0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бюджета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(планируемые)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7779" y="4242609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Информационная поддержка (изготовление материалов для публикаций и их размещение  в СМИ, в том числе в сети Интернет;  производство и прокат теле - и радиопрограмм;  создание регионального сайта гос. поддержки МСП;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9664" y="5157192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Обеспечение участия субъектов МСП в региональных,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межрегиональных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 общероссийских форумах и конференциях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7907" y="5964088"/>
            <a:ext cx="78187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Образовательные курсы, олимпиады по предпринимательству, семинары, мастер-классы, игровые,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тренинговые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мероприятия, экскурсии на предприятия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76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16532" y="3861048"/>
            <a:ext cx="88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00213" y="1126405"/>
            <a:ext cx="7486600" cy="0"/>
          </a:xfrm>
          <a:prstGeom prst="line">
            <a:avLst/>
          </a:prstGeom>
          <a:ln w="25400" cmpd="sng">
            <a:solidFill>
              <a:srgbClr val="F2B8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403648" y="203075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Подпрограмма III «Развитие малого и среднего предпринимательства в Московской области»</a:t>
            </a:r>
            <a:endParaRPr lang="ru-RU" b="1" i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gray">
          <a:xfrm>
            <a:off x="323528" y="2154058"/>
            <a:ext cx="3456384" cy="1583858"/>
          </a:xfrm>
          <a:prstGeom prst="roundRect">
            <a:avLst>
              <a:gd name="adj" fmla="val 12699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gray">
          <a:xfrm>
            <a:off x="467544" y="2376309"/>
            <a:ext cx="3168352" cy="12534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ffectLst>
            <a:prstShdw prst="shdw18" dist="17961" dir="13500000">
              <a:srgbClr val="FFFF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99DEE7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gray">
          <a:xfrm>
            <a:off x="467544" y="2429392"/>
            <a:ext cx="316835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/>
              <a:t>Обеспечение доступности производственной и </a:t>
            </a:r>
            <a:r>
              <a:rPr lang="ru-RU" sz="1200" b="1" i="1" dirty="0" smtClean="0"/>
              <a:t>высокотехнологической </a:t>
            </a:r>
            <a:r>
              <a:rPr lang="ru-RU" sz="1200" b="1" i="1" dirty="0"/>
              <a:t>инфраструктуры для субъектов малого и среднего предпринимательства </a:t>
            </a:r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gray">
          <a:xfrm>
            <a:off x="4860032" y="2149866"/>
            <a:ext cx="3600400" cy="1588050"/>
          </a:xfrm>
          <a:prstGeom prst="roundRect">
            <a:avLst>
              <a:gd name="adj" fmla="val 12699"/>
            </a:avLst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gray">
          <a:xfrm>
            <a:off x="5027882" y="2372117"/>
            <a:ext cx="3302475" cy="125760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ffectLst>
            <a:prstShdw prst="shdw18" dist="17961" dir="13500000">
              <a:srgbClr val="FFFF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99DEE7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107951" y="2677753"/>
            <a:ext cx="323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Увеличение вклада субъектов малого и среднего предпринимательства в экономику Московской области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68699" y="1196752"/>
            <a:ext cx="74181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 всего  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1 244 133,0 тыс. руб., в т</a:t>
            </a:r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143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345 700,0 тыс. руб. 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Московской области;</a:t>
            </a:r>
          </a:p>
          <a:p>
            <a:pPr marL="7143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855 839,0 тыс. руб.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бюджета (планируемые); </a:t>
            </a:r>
          </a:p>
          <a:p>
            <a:pPr marL="7143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42 594,0 тыс. руб. 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муниципального образования 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416318" y="5931564"/>
            <a:ext cx="38164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Всего 311 365,0 тыс. руб., в т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ч.: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- 76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310,0 тыс. руб. областной;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- 227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268,0 тыс. руб. федеральный;                 </a:t>
            </a:r>
            <a:endParaRPr lang="ru-RU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- 7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787,0 тыс. руб. муниципальный бюджеты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890283" y="5935910"/>
            <a:ext cx="34514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Всего 932 768,0 тыс. руб., в т</a:t>
            </a: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ч.: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- 269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390,0 тыс. руб. областной;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- 628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571,0 тыс. руб. федеральный;               </a:t>
            </a:r>
            <a:endParaRPr lang="ru-RU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- 34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807,0 тыс. руб. муниципальный бюджеты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23528" y="3822709"/>
            <a:ext cx="400200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мероприятия: </a:t>
            </a:r>
            <a:endParaRPr lang="ru-RU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бизнес – инкубатора в г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о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. Королев; </a:t>
            </a:r>
            <a:endParaRPr lang="ru-RU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деятельности гарантийного фонда.  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860032" y="3861048"/>
            <a:ext cx="4283968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8 мероприятий:                                      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компенсация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затрат на уплату первого взноса (аванса)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договорам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лизинга;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компенсация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затрат на приобретение оборудования (модернизация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компенсация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затрат на уплату процентов по кредитам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поддержка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социального предпринимательства; </a:t>
            </a:r>
            <a:endParaRPr lang="ru-RU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поддержка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ремесел и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НХП;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дошкольных образовательных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центров;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поддержка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муниципальных </a:t>
            </a: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популяризация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предпринимательской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386081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1300213" y="1126405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72482" y="1052736"/>
            <a:ext cx="9439049" cy="496706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ts val="1363"/>
              </a:lnSpc>
              <a:spcAft>
                <a:spcPts val="1263"/>
              </a:spcAft>
              <a:buFontTx/>
              <a:buNone/>
            </a:pPr>
            <a:endParaRPr lang="ru-RU" alt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ts val="1363"/>
              </a:lnSpc>
              <a:spcAft>
                <a:spcPts val="1263"/>
              </a:spcAft>
              <a:buFontTx/>
              <a:buNone/>
            </a:pPr>
            <a:endParaRPr lang="ru-RU" alt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ts val="1363"/>
              </a:lnSpc>
              <a:spcAft>
                <a:spcPts val="1263"/>
              </a:spcAft>
              <a:buFontTx/>
              <a:buNone/>
            </a:pPr>
            <a:endParaRPr lang="en-US" alt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00213" y="116632"/>
            <a:ext cx="748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Мероприятие: Частичная компенсация субъектам малого и среднего предпринимательства затрат на уплату первого взноса (аванса) при заключении договора лизинга оборудования 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340768"/>
            <a:ext cx="4176464" cy="21452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основных фондов субъектов МСП в целях повышения конкурентоспособности производимых ими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товаров;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-2667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приоритетных для экономики области отраслей и предпринимательских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проектов;</a:t>
            </a:r>
          </a:p>
          <a:p>
            <a:pPr marL="266700" indent="-2667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и сохранение старых рабочих мест.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340768"/>
            <a:ext cx="3926781" cy="214526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193 515,0 тыс. руб., в т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ч.: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055,0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135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460,0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планируемые)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86104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Финансовая поддержка осуществляется в форме субсидирования уплаты субъектом МСП первого взноса (аванса) при заключении договоров лизинга оборудования.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Предметом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лизинга не может быть физически изношенное или морально устаревшее оборудование.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9664" y="4869160"/>
            <a:ext cx="78488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Размер субсидии не более 10,0 млн. рублей на одного получателя поддержки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9664" y="5445224"/>
            <a:ext cx="78187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Компенсация производится в размере не более 50 % от фактически уплаченного взноса (аванса)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81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1300213" y="1126405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211375" y="109439"/>
            <a:ext cx="76642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Мероприятие: Частичная компенсация субъектам малого и среднего предпринимательства затрат, связанных с приобретением оборудования в целях создания и (или) развития, и (или) модернизации производства товаров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340768"/>
            <a:ext cx="4320480" cy="21452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благоприятных условий для развития предпринимательства в неторговом секторе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экономки;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целевое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 предпринимательских проектов, имеющих значимость для модернизации и развития промышленных предприятий;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и сохранение старых рабочих мест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340768"/>
            <a:ext cx="3926781" cy="214526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260 100,0 тыс. руб., в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030,0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182 070,0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бюджета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(планируемые)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6180" y="3933056"/>
            <a:ext cx="8264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Финансирование осуществляется в форме предоставления субъектам МСП субсидий на компенсацию затрат по приобретению оборудования в целях создания и (или) развития, и (или) модернизации производства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товаров.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6180" y="4869160"/>
            <a:ext cx="77823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Размер субсидии не более 10,0 млн. рублей на одного получателя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поддержки.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6180" y="5517232"/>
            <a:ext cx="7752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Компенсация производится в размере не более 50 % от фактически произведенных затрат на одного субъекта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МСП.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15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1300213" y="1126405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300213" y="116632"/>
            <a:ext cx="7486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solidFill>
                  <a:srgbClr val="C00000"/>
                </a:solidFill>
                <a:latin typeface="Arial Narrow" panose="020B0606020202030204" pitchFamily="34" charset="0"/>
              </a:rPr>
              <a:t>Мероприятие: </a:t>
            </a: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Частичная компенсация затрат субъектам малого и среднего предпринимательства на уплату процентов по кредитам, привлеченным в российских кредитных организациях </a:t>
            </a:r>
            <a:endParaRPr lang="ru-RU" b="1" u="sng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340768"/>
            <a:ext cx="4320480" cy="19409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доступности финансовых ресурсов для малого и среднего бизнеса, стимулирование кредитования неторгового сектора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экономики;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целевая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поддержка предприятий –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товаропроизводителей;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и сохранение старых рабочих мест.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340768"/>
            <a:ext cx="3926781" cy="194095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19 840,0 тыс. руб., в т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ч.: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952,0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888,0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бюджета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(планируемые)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86104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Субсидии предоставляются на частичную компенсацию процентной ставки по кредитам субъектов МСП на строительство (реконструкцию) для собственных нужд производственных зданий, строений, сооружений и (или) приобретение оборудования в целях создания и (или) развития, и (или) модернизации производства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товаров.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9664" y="4869160"/>
            <a:ext cx="78488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Размер субсидии не более 1,0 млн. рублей на одного получателя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поддержки.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9664" y="5445224"/>
            <a:ext cx="78187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Компенсируется не более 2/3  ставки рефинансирования ЦБ РФ от фактически произведенных субъектом МСП затрат на уплату процентов по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кредитам.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15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1300213" y="1126405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824101" y="260648"/>
            <a:ext cx="64388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Мероприятие: Поддержка социального предпринимательства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5536" y="1340768"/>
            <a:ext cx="4320480" cy="17366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благоприятных условий для развития социального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предпринимательства;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расширение доступных и ориентированных на потребности клиентов социальных продуктов;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и сохранение старых рабочих мест.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60032" y="1340768"/>
            <a:ext cx="3926781" cy="173664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62 425,0 тыс. руб., в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18 728,0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43 697,0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бюджета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(планируемые)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9776" y="3622664"/>
            <a:ext cx="79627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Субсидии предоставляются на частичную  компенсацию затрат субъектам МСП, осуществляющим предоставление услуг (производство товаров) в следующих сферах деятельности:  социальное обслуживание граждан;  услуги здравоохранения, физической культуры и массового спорта; проведение занятий в детских и молодежных кружках, секциях, студиях;  производство и (или) реализация медицинской техники, протезно-ортопедических изделий,  обеспечение культурно-просветительской деятельности;  предоставление образовательных услуг группам граждан, имеющим ограниченный доступ к образовательным услугам на цели, определяемые Правительством МО.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99777" y="5301208"/>
            <a:ext cx="78488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Размер субсидии не более 1,0 млн. рублей на одного субъекта МСП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9777" y="5875238"/>
            <a:ext cx="81870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Субъект МСП обеспечивает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софинансирование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расходов в размере не менее 15% от суммы получаемой субсидии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15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16532" y="3861048"/>
            <a:ext cx="88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00213" y="1126405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309738" y="0"/>
            <a:ext cx="75907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</a:rPr>
              <a:t>Мероприятие: Частичная компенсация затрат субъектам малого и среднего предпринимательства, осуществляющим деятельность в области ремесел, народных художественных промыслов, сельского и экологического туризма на цели, определяемые Правительством Московской области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340768"/>
            <a:ext cx="4320480" cy="15323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сохранение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возрождение и развитие народных художественных промыслов и ремесел;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содействие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самозанятости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развитие конкуренции в указанной сфере;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и сохранение старых рабочих мест.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340768"/>
            <a:ext cx="3926781" cy="153233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8 066,0 тыс. руб., в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.: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2 420,0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5 646,0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бюджета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(планируемые)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7779" y="3492912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Субъектам МСП предоставляются субсидии на: 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171450" algn="just">
              <a:buFont typeface="Arial" panose="020B0604020202020204" pitchFamily="34" charset="0"/>
              <a:buChar char="•"/>
              <a:defRPr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компенсацию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части затрат на развитие товаропроводящей сети по реализации ремесленных изделий и продукции; 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171450" algn="just">
              <a:buFont typeface="Arial" panose="020B0604020202020204" pitchFamily="34" charset="0"/>
              <a:buChar char="•"/>
              <a:defRPr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компенсацию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затрат на сырье, расходные материалы и инструменты;  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171450" algn="just">
              <a:buFont typeface="Arial" panose="020B0604020202020204" pitchFamily="34" charset="0"/>
              <a:buChar char="•"/>
              <a:defRPr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поддержки по иным мероприятиям согласно приказу Минэкономразвития России.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69664" y="4869160"/>
            <a:ext cx="78488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Размер субсидии не более 0,5 млн. рублей на одного получателя поддержки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9664" y="5445224"/>
            <a:ext cx="78187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Софинансирование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затрат производится из расчета не более 50 % фактически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произведенных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15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16532" y="3861048"/>
            <a:ext cx="88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00212" y="1334929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300212" y="11490"/>
            <a:ext cx="75922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</a:rPr>
              <a:t>Мероприятие: Частичная компенсация индивидуальным предпринимателям или юридическим лицам, осуществляющим образовательную деятельность по образовательным программам дошкольного образования, а также присмотру и уходу за детьми в соответствии с законодательством Российской Федерации, затрат на реализацию проектов по созданию дошкольных образовательных центров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628800"/>
            <a:ext cx="4320480" cy="15323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удовлетворения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социальной потребности в создании и функционировании дошкольных образовательных центров и устранение дефицита мест в подобных учреждениях;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и сохранение старых рабочих мест.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628800"/>
            <a:ext cx="3926781" cy="153233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50 783,0 тыс. руб., в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235,0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548,0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бюджета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(планируемые)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7779" y="3780944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Мероприятие реализуется путем предоставления субъектам малого и среднего предпринимательства субсидий на условиях долевого финансирования целевых расходов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551" y="4581128"/>
            <a:ext cx="78488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Размер субсидии не более 10,0 млн. рублей на одного получателя поддержки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1" y="5157192"/>
            <a:ext cx="82472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Долевое финансирование целевых расходов производится из расчета не более 50% произведенных затрат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8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16532" y="3861048"/>
            <a:ext cx="882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300212" y="1334929"/>
            <a:ext cx="7486600" cy="0"/>
          </a:xfrm>
          <a:prstGeom prst="line">
            <a:avLst/>
          </a:prstGeom>
          <a:ln w="25400" cmpd="sng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283816" y="260648"/>
            <a:ext cx="75922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</a:rPr>
              <a:t>Мероприятие: Предоставление добровольного имущественного взноса на обеспечение деятельности некоммерческой организации «Московский областной гарантийный фонд содействия кредитованию субъектов малого и среднего предпринимательства»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628800"/>
            <a:ext cx="4320480" cy="194095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доступности финансовых ресурсов для малого и среднего бизнеса; </a:t>
            </a: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устранение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фактора, препятствующего более активному и диверсифицированному развитию кредитования малого и среднего бизнеса, а именно  проблемы залогового обеспечения получаемого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кредита.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60032" y="1628800"/>
            <a:ext cx="3926781" cy="194095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Объемы </a:t>
            </a:r>
            <a:r>
              <a:rPr lang="ru-RU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финансирования: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всего  257 292,0 тыс. руб., в </a:t>
            </a:r>
            <a:r>
              <a:rPr lang="ru-RU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62 424,0 тыс. руб. 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бюджета </a:t>
            </a:r>
            <a:r>
              <a:rPr lang="ru-RU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МО;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194 868,0 тыс. руб.</a:t>
            </a:r>
            <a:r>
              <a:rPr lang="ru-RU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средства федерального бюджета (планируемые)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7779" y="4001770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Поручительства Фонда предоставляются при отсутствии у субъектов МСП собственного залогового обеспечения для получения необходимой суммы кредита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88020" y="4874835"/>
            <a:ext cx="78488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Поручительство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предоставляется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размере до 50% от суммы привлекаемого кредита </a:t>
            </a:r>
            <a:endParaRPr lang="ru-RU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1968" y="5502423"/>
            <a:ext cx="81350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Установленный лимит поручительств Фонда составляет 1,5 млрд. рублей.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Оценочная потребность более 4,0 млрд. рублей. </a:t>
            </a:r>
          </a:p>
        </p:txBody>
      </p:sp>
    </p:spTree>
    <p:extLst>
      <p:ext uri="{BB962C8B-B14F-4D97-AF65-F5344CB8AC3E}">
        <p14:creationId xmlns:p14="http://schemas.microsoft.com/office/powerpoint/2010/main" val="216676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1655</Words>
  <Application>Microsoft Office PowerPoint</Application>
  <PresentationFormat>Экран (4:3)</PresentationFormat>
  <Paragraphs>179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Необходимые организационные мероприятия по созданию единого транспортного приложения.</dc:title>
  <dc:creator>Кононов Игорь Валерьевич</dc:creator>
  <cp:lastModifiedBy>user</cp:lastModifiedBy>
  <cp:revision>194</cp:revision>
  <cp:lastPrinted>2014-01-30T09:40:15Z</cp:lastPrinted>
  <dcterms:created xsi:type="dcterms:W3CDTF">2014-01-30T06:58:22Z</dcterms:created>
  <dcterms:modified xsi:type="dcterms:W3CDTF">2014-08-01T07:37:17Z</dcterms:modified>
</cp:coreProperties>
</file>