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960" r:id="rId2"/>
  </p:sldMasterIdLst>
  <p:notesMasterIdLst>
    <p:notesMasterId r:id="rId119"/>
  </p:notesMasterIdLst>
  <p:sldIdLst>
    <p:sldId id="256" r:id="rId3"/>
    <p:sldId id="389" r:id="rId4"/>
    <p:sldId id="401" r:id="rId5"/>
    <p:sldId id="390" r:id="rId6"/>
    <p:sldId id="419" r:id="rId7"/>
    <p:sldId id="408" r:id="rId8"/>
    <p:sldId id="409" r:id="rId9"/>
    <p:sldId id="623" r:id="rId10"/>
    <p:sldId id="478" r:id="rId11"/>
    <p:sldId id="549" r:id="rId12"/>
    <p:sldId id="477" r:id="rId13"/>
    <p:sldId id="418" r:id="rId14"/>
    <p:sldId id="392" r:id="rId15"/>
    <p:sldId id="416" r:id="rId16"/>
    <p:sldId id="481" r:id="rId17"/>
    <p:sldId id="395" r:id="rId18"/>
    <p:sldId id="259" r:id="rId19"/>
    <p:sldId id="421" r:id="rId20"/>
    <p:sldId id="547" r:id="rId21"/>
    <p:sldId id="545" r:id="rId22"/>
    <p:sldId id="422" r:id="rId23"/>
    <p:sldId id="380" r:id="rId24"/>
    <p:sldId id="550" r:id="rId25"/>
    <p:sldId id="476" r:id="rId26"/>
    <p:sldId id="396" r:id="rId27"/>
    <p:sldId id="260" r:id="rId28"/>
    <p:sldId id="423" r:id="rId29"/>
    <p:sldId id="551" r:id="rId30"/>
    <p:sldId id="541" r:id="rId31"/>
    <p:sldId id="543" r:id="rId32"/>
    <p:sldId id="542" r:id="rId33"/>
    <p:sldId id="544" r:id="rId34"/>
    <p:sldId id="410" r:id="rId35"/>
    <p:sldId id="424" r:id="rId36"/>
    <p:sldId id="414" r:id="rId37"/>
    <p:sldId id="282" r:id="rId38"/>
    <p:sldId id="286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288" r:id="rId51"/>
    <p:sldId id="564" r:id="rId52"/>
    <p:sldId id="565" r:id="rId53"/>
    <p:sldId id="566" r:id="rId54"/>
    <p:sldId id="567" r:id="rId55"/>
    <p:sldId id="568" r:id="rId56"/>
    <p:sldId id="291" r:id="rId57"/>
    <p:sldId id="569" r:id="rId58"/>
    <p:sldId id="570" r:id="rId59"/>
    <p:sldId id="571" r:id="rId60"/>
    <p:sldId id="624" r:id="rId61"/>
    <p:sldId id="295" r:id="rId62"/>
    <p:sldId id="572" r:id="rId63"/>
    <p:sldId id="573" r:id="rId64"/>
    <p:sldId id="574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429" r:id="rId74"/>
    <p:sldId id="583" r:id="rId75"/>
    <p:sldId id="538" r:id="rId76"/>
    <p:sldId id="308" r:id="rId77"/>
    <p:sldId id="584" r:id="rId78"/>
    <p:sldId id="585" r:id="rId79"/>
    <p:sldId id="586" r:id="rId80"/>
    <p:sldId id="587" r:id="rId81"/>
    <p:sldId id="588" r:id="rId82"/>
    <p:sldId id="589" r:id="rId83"/>
    <p:sldId id="317" r:id="rId84"/>
    <p:sldId id="591" r:id="rId85"/>
    <p:sldId id="590" r:id="rId86"/>
    <p:sldId id="595" r:id="rId87"/>
    <p:sldId id="593" r:id="rId88"/>
    <p:sldId id="596" r:id="rId89"/>
    <p:sldId id="597" r:id="rId90"/>
    <p:sldId id="599" r:id="rId91"/>
    <p:sldId id="335" r:id="rId92"/>
    <p:sldId id="600" r:id="rId93"/>
    <p:sldId id="603" r:id="rId94"/>
    <p:sldId id="602" r:id="rId95"/>
    <p:sldId id="601" r:id="rId96"/>
    <p:sldId id="448" r:id="rId97"/>
    <p:sldId id="605" r:id="rId98"/>
    <p:sldId id="604" r:id="rId99"/>
    <p:sldId id="606" r:id="rId100"/>
    <p:sldId id="607" r:id="rId101"/>
    <p:sldId id="608" r:id="rId102"/>
    <p:sldId id="609" r:id="rId103"/>
    <p:sldId id="362" r:id="rId104"/>
    <p:sldId id="610" r:id="rId105"/>
    <p:sldId id="611" r:id="rId106"/>
    <p:sldId id="612" r:id="rId107"/>
    <p:sldId id="327" r:id="rId108"/>
    <p:sldId id="613" r:id="rId109"/>
    <p:sldId id="614" r:id="rId110"/>
    <p:sldId id="615" r:id="rId111"/>
    <p:sldId id="616" r:id="rId112"/>
    <p:sldId id="617" r:id="rId113"/>
    <p:sldId id="618" r:id="rId114"/>
    <p:sldId id="619" r:id="rId115"/>
    <p:sldId id="621" r:id="rId116"/>
    <p:sldId id="548" r:id="rId117"/>
    <p:sldId id="263" r:id="rId118"/>
  </p:sldIdLst>
  <p:sldSz cx="12192000" cy="6858000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4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F62"/>
    <a:srgbClr val="0000FF"/>
    <a:srgbClr val="99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89821" autoAdjust="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>
        <p:guide orient="horz" pos="2840"/>
        <p:guide pos="4226"/>
      </p:guideLst>
    </p:cSldViewPr>
  </p:slideViewPr>
  <p:outlineViewPr>
    <p:cViewPr>
      <p:scale>
        <a:sx n="33" d="100"/>
        <a:sy n="33" d="100"/>
      </p:scale>
      <p:origin x="0" y="-16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1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867620751341675E-2"/>
          <c:y val="4.7210300429184553E-2"/>
          <c:w val="0.63327370304114494"/>
          <c:h val="0.82832618025751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FFFF"/>
            </a:solidFill>
            <a:ln w="129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\Д\Д.\М\М.\Г\Г\Г\Г</c:formatCode>
                <c:ptCount val="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</c:numCache>
            </c:num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25.5</c:v>
                </c:pt>
                <c:pt idx="1">
                  <c:v>64</c:v>
                </c:pt>
                <c:pt idx="2">
                  <c:v>72.400000000000006</c:v>
                </c:pt>
                <c:pt idx="3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7-4BAA-9CB5-FDED2B4F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8756368"/>
        <c:axId val="1"/>
        <c:axId val="0"/>
      </c:bar3DChart>
      <c:dateAx>
        <c:axId val="228756368"/>
        <c:scaling>
          <c:orientation val="minMax"/>
        </c:scaling>
        <c:delete val="0"/>
        <c:axPos val="b"/>
        <c:numFmt formatCode="\y\y\y\y" sourceLinked="0"/>
        <c:majorTickMark val="out"/>
        <c:minorTickMark val="none"/>
        <c:tickLblPos val="low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"/>
        <c:scaling>
          <c:orientation val="minMax"/>
        </c:scaling>
        <c:delete val="0"/>
        <c:axPos val="l"/>
        <c:majorGridlines>
          <c:spPr>
            <a:ln w="3244">
              <a:solidFill>
                <a:schemeClr val="tx1"/>
              </a:solidFill>
              <a:prstDash val="solid"/>
            </a:ln>
          </c:spPr>
        </c:majorGridlines>
        <c:numFmt formatCode="\О\с\н\о\в\н\о\й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8756368"/>
        <c:crosses val="autoZero"/>
        <c:crossBetween val="between"/>
      </c:valAx>
      <c:spPr>
        <a:noFill/>
        <a:ln w="25951">
          <a:noFill/>
        </a:ln>
      </c:spPr>
    </c:plotArea>
    <c:legend>
      <c:legendPos val="r"/>
      <c:layout>
        <c:manualLayout>
          <c:xMode val="edge"/>
          <c:yMode val="edge"/>
          <c:x val="0.73881932021466901"/>
          <c:y val="0.46137339055793991"/>
          <c:w val="0.25402504472271914"/>
          <c:h val="7.7253218884120178E-2"/>
        </c:manualLayout>
      </c:layout>
      <c:overlay val="0"/>
      <c:spPr>
        <a:noFill/>
        <a:ln w="3244">
          <a:solidFill>
            <a:schemeClr val="tx1"/>
          </a:solidFill>
          <a:prstDash val="solid"/>
        </a:ln>
      </c:spPr>
      <c:txPr>
        <a:bodyPr/>
        <a:lstStyle/>
        <a:p>
          <a:pPr>
            <a:defRPr sz="169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endParaRPr lang="en-US" dirty="0"/>
          </a:p>
        </c:rich>
      </c:tx>
      <c:overlay val="0"/>
      <c:spPr>
        <a:noFill/>
        <a:ln w="22996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3212776827166E-4"/>
          <c:y val="0.106475664402984"/>
          <c:w val="0.80616403253403834"/>
          <c:h val="0.85648729315941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BAA-472C-B0CD-3F0D66CA30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AA-472C-B0CD-3F0D66CA30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BAA-472C-B0CD-3F0D66CA30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AA-472C-B0CD-3F0D66CA30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BAA-472C-B0CD-3F0D66CA30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AA-472C-B0CD-3F0D66CA30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BAA-472C-B0CD-3F0D66CA30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AA-472C-B0CD-3F0D66CA30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BAA-472C-B0CD-3F0D66CA30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AA-472C-B0CD-3F0D66CA30E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BAA-472C-B0CD-3F0D66CA30E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AA-472C-B0CD-3F0D66CA30E1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  <a:ln w="2299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BAA-472C-B0CD-3F0D66CA30E1}"/>
              </c:ext>
            </c:extLst>
          </c:dPt>
          <c:dLbls>
            <c:spPr>
              <a:noFill/>
              <a:ln w="229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8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86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обслуживание долга</c:v>
                </c:pt>
                <c:pt idx="7">
                  <c:v>средства массовой информации</c:v>
                </c:pt>
                <c:pt idx="8">
                  <c:v>жкх</c:v>
                </c:pt>
                <c:pt idx="9">
                  <c:v>национальная оборона</c:v>
                </c:pt>
                <c:pt idx="10">
                  <c:v>национальная безопасность</c:v>
                </c:pt>
                <c:pt idx="11">
                  <c:v>мобилизационная подготовка</c:v>
                </c:pt>
                <c:pt idx="12">
                  <c:v>социальная политика</c:v>
                </c:pt>
              </c:strCache>
            </c:strRef>
          </c:cat>
          <c:val>
            <c:numRef>
              <c:f>Лист1!$B$2:$B$14</c:f>
              <c:numCache>
                <c:formatCode>\О\с\н\о\в\н\о\й</c:formatCode>
                <c:ptCount val="13"/>
                <c:pt idx="0">
                  <c:v>661.1</c:v>
                </c:pt>
                <c:pt idx="1">
                  <c:v>89.1</c:v>
                </c:pt>
                <c:pt idx="2">
                  <c:v>1.6</c:v>
                </c:pt>
                <c:pt idx="3">
                  <c:v>112.7</c:v>
                </c:pt>
                <c:pt idx="4">
                  <c:v>252.2</c:v>
                </c:pt>
                <c:pt idx="5">
                  <c:v>137.4</c:v>
                </c:pt>
                <c:pt idx="6">
                  <c:v>4.2</c:v>
                </c:pt>
                <c:pt idx="7">
                  <c:v>4</c:v>
                </c:pt>
                <c:pt idx="8">
                  <c:v>351.6</c:v>
                </c:pt>
                <c:pt idx="9">
                  <c:v>18</c:v>
                </c:pt>
                <c:pt idx="10">
                  <c:v>95.2</c:v>
                </c:pt>
                <c:pt idx="11">
                  <c:v>1.6</c:v>
                </c:pt>
                <c:pt idx="1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BAA-472C-B0CD-3F0D66CA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996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1341102577121565"/>
          <c:y val="0"/>
          <c:w val="1"/>
          <c:h val="0.93427558232336949"/>
        </c:manualLayout>
      </c:layout>
      <c:overlay val="0"/>
      <c:spPr>
        <a:noFill/>
        <a:ln w="229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1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AC7B824-6499-4465-A357-101F81F7BC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9A0C31-D012-474F-A1CD-5AC45793D8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DDBF40-59A0-400F-B44B-D16E54C09CF6}" type="datetimeFigureOut">
              <a:rPr lang="ru-RU"/>
              <a:pPr>
                <a:defRPr/>
              </a:pPr>
              <a:t>05.06.2020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9C474BD-17A7-4BCC-A03E-DCC38FDC79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C575643-4AB0-4C12-B107-30E2235DB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D1FA0-A6E1-442D-9E11-BB39644F2E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D9F2E-40F9-4F3F-A230-9AAE7DD40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E56B5C-0454-427C-9C97-74A6BC80D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4174976F-1244-4A6C-9BA9-21030353B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C72991B1-B3A0-46D4-B3CD-FE7870EDD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55FA2A5-8879-4D0A-85F5-019357EB3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0A99BD-0EAE-4964-B77B-28E494FD346E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7AC46F9C-F732-4CF6-A966-2C60E2BB4A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547CB375-78BD-4698-9678-FA6C0EE47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1EB5A9D6-A63E-49B7-87A6-0F01C7FA4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B8EBF9-6C80-47AC-A56F-F51927251F52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1F6033DC-26BE-42A5-9887-85DB57773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778B4038-E0DA-4B96-8DF1-55FA5AF091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3F3F555F-5410-4ED1-9B88-3F80AD97D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08D039-6B66-430B-9E76-A1063319AA2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23DFE2CE-C74E-40D5-BE12-44442E4901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227DF9C8-F4ED-41D7-8620-C1BF9298E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EF9C25B0-B544-4831-BFE1-98B5C3F3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CC3175-4D24-46A6-9D38-E1A2AF8CAC2C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CDC357E2-C079-40AB-9868-4E734F6D9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0F03D5B2-5D26-4903-B571-83991F5E0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3EB3DEDA-45B2-425C-819E-039F6C04F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78F9BF-C88C-41E6-8FBA-E458CA9BA2ED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ACB898D5-D157-4272-88B4-BD95EBCC1C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CAF69AE2-B88B-4EB4-8435-2776E728B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98BDB426-1815-40AA-9441-9EC8F4562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EFB3D9-B02E-4197-B225-C9124798FE84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6CCC2C3-54FE-4893-BB82-06BC6C9FD2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682B76ED-DAAC-4865-BBF5-66A3EEC526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728C8332-2EDB-40AB-BD7B-C0A6514F6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A1F149-B441-4738-A014-AEC4143BF992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403652EE-6709-4565-B046-59F0F0BE8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98B8E73C-D9CD-47FC-94E8-8E0C4B9FD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4D46B748-A91B-49BB-9154-E16168E29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CE579-CC61-43B4-88E4-21589FFB9511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C3C22674-F036-45AA-9804-016F051E5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033CDD6A-85B9-4DF4-9A2F-66F6D84B5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9DEF9714-6153-4DE1-A6E2-4635F344E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9BC67F-CF5B-4154-9543-C7F6CF185177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C3FD8E1D-83BE-4120-96A3-0D9A564C1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4B044AFC-ECB0-4B08-AD41-BBA9D48F38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FE010F32-B007-400C-89EC-DF9674F75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AE9F81-42FD-4889-8A0D-B8F2DB014001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5DBD798E-D45F-41F1-9FDA-1C89E6BE32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06F89FA4-0A06-428A-9941-A42E415324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9A3C30EC-1F82-4121-BC3E-C3BC6A32A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3B264F-0F04-424F-903C-1F4501ECEA63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1861BF7C-D219-47A6-B06C-24D8A54D9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328C97F0-D611-4E7F-A811-9CEDF7E02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4F606B89-EC81-4D4C-8B85-383895911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54B32F-AA08-46CF-911D-603E0F6B41C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D17DD2BC-9ED5-4175-B40A-B4D989A4A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7A7129A4-1DD3-487E-AF28-EE92518BA0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045FC28C-5796-491F-8ABB-92B838253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DD01D-D494-42F8-95FE-67F942EC456E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57C115D5-6026-4C7C-9B20-1B9D31002E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5942029A-49EB-422A-BB23-D2467556B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C8F659A8-0633-45C7-B11F-21C8D3D23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AEC61E-A6C0-4B6F-AA46-9EBE31C5A852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50D03C22-314F-4834-A715-89ED19A0E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22C487C5-8564-4E4A-A442-4399FB618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1EC8423A-04C4-4382-B1CE-E300EF0BB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7422C2-353D-44FA-BD62-B55F0D9FE9D4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6554A50E-DB60-4813-A1E6-0D29A8686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821C593B-62B5-49EF-83B2-8F9C332954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EADBA662-9CF6-4AF4-851C-E81A51E37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DABFE1-722A-48BF-9AA7-320571BE73E6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92E6B4C2-96D4-441E-ABA3-4BC7DBBF4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08FEDF92-3A34-4D6F-9833-F7B03C6B0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4E3C9FF8-FF15-4399-B40D-6DEF5FA3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DD9E1E-EB2F-4FED-B854-336115905F02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83E6B9F9-B63F-48F7-B452-0998C805D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3523E043-8324-4888-A6C5-BF0B8C1D1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3C2459F9-27A7-4168-BDC4-FCCAC20D2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25828E-399D-46E7-9BF0-EA55EA3623BF}" type="slidenum">
              <a:rPr lang="ru-RU" altLang="ru-RU" smtClean="0"/>
              <a:pPr/>
              <a:t>55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>
            <a:extLst>
              <a:ext uri="{FF2B5EF4-FFF2-40B4-BE49-F238E27FC236}">
                <a16:creationId xmlns:a16="http://schemas.microsoft.com/office/drawing/2014/main" id="{D48792A8-5049-4DF9-9CF0-290996F61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>
            <a:extLst>
              <a:ext uri="{FF2B5EF4-FFF2-40B4-BE49-F238E27FC236}">
                <a16:creationId xmlns:a16="http://schemas.microsoft.com/office/drawing/2014/main" id="{D5B7D3DA-00F2-4708-8D6E-2634714F1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8548" name="Номер слайда 3">
            <a:extLst>
              <a:ext uri="{FF2B5EF4-FFF2-40B4-BE49-F238E27FC236}">
                <a16:creationId xmlns:a16="http://schemas.microsoft.com/office/drawing/2014/main" id="{948AF2F0-D456-40A0-A970-A7B6B6982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2825DA-0C11-457B-B4BB-A4320230E4EE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>
            <a:extLst>
              <a:ext uri="{FF2B5EF4-FFF2-40B4-BE49-F238E27FC236}">
                <a16:creationId xmlns:a16="http://schemas.microsoft.com/office/drawing/2014/main" id="{C6BDEA03-40EA-4679-B897-F7AE77B2C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>
            <a:extLst>
              <a:ext uri="{FF2B5EF4-FFF2-40B4-BE49-F238E27FC236}">
                <a16:creationId xmlns:a16="http://schemas.microsoft.com/office/drawing/2014/main" id="{51A902D6-BF30-4429-8995-934B0285C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0836" name="Номер слайда 3">
            <a:extLst>
              <a:ext uri="{FF2B5EF4-FFF2-40B4-BE49-F238E27FC236}">
                <a16:creationId xmlns:a16="http://schemas.microsoft.com/office/drawing/2014/main" id="{F8AA34B1-E146-426C-8653-015324B92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6F680F-1AB0-4B88-81C8-DBBBD9CA7F42}" type="slidenum">
              <a:rPr lang="ru-RU" altLang="ru-RU" smtClean="0"/>
              <a:pPr/>
              <a:t>85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>
            <a:extLst>
              <a:ext uri="{FF2B5EF4-FFF2-40B4-BE49-F238E27FC236}">
                <a16:creationId xmlns:a16="http://schemas.microsoft.com/office/drawing/2014/main" id="{D0972D3B-E56C-4A5F-928D-A0ABB873B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>
            <a:extLst>
              <a:ext uri="{FF2B5EF4-FFF2-40B4-BE49-F238E27FC236}">
                <a16:creationId xmlns:a16="http://schemas.microsoft.com/office/drawing/2014/main" id="{4E3CFE24-5036-4DB2-ACBB-C27C2B10B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6980" name="Номер слайда 3">
            <a:extLst>
              <a:ext uri="{FF2B5EF4-FFF2-40B4-BE49-F238E27FC236}">
                <a16:creationId xmlns:a16="http://schemas.microsoft.com/office/drawing/2014/main" id="{BF3B8D63-2D09-4FBF-93C5-8A4013BA2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75990E-2199-4C92-9CB4-F75021D48605}" type="slidenum">
              <a:rPr lang="ru-RU" altLang="ru-RU" smtClean="0"/>
              <a:pPr/>
              <a:t>90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>
            <a:extLst>
              <a:ext uri="{FF2B5EF4-FFF2-40B4-BE49-F238E27FC236}">
                <a16:creationId xmlns:a16="http://schemas.microsoft.com/office/drawing/2014/main" id="{9E646067-9F0C-4DE0-ADCC-1BADEBF7BA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>
            <a:extLst>
              <a:ext uri="{FF2B5EF4-FFF2-40B4-BE49-F238E27FC236}">
                <a16:creationId xmlns:a16="http://schemas.microsoft.com/office/drawing/2014/main" id="{830C6EC1-4B51-4917-ACAF-F84911A9E9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24" name="Номер слайда 3">
            <a:extLst>
              <a:ext uri="{FF2B5EF4-FFF2-40B4-BE49-F238E27FC236}">
                <a16:creationId xmlns:a16="http://schemas.microsoft.com/office/drawing/2014/main" id="{9EF6E9DE-258E-4346-B06B-3DD74FAC1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39BAB-C955-4ABE-8400-839D5D48154C}" type="slidenum">
              <a:rPr lang="ru-RU" altLang="ru-RU" smtClean="0"/>
              <a:pPr/>
              <a:t>95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08ABBA68-AB6E-4BCD-9845-7B915BEC1D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3E6D7024-CCD4-4B7F-8435-F00A48679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186611B0-91FE-44A3-ACF1-544D778D4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7ED385-99F0-4EE3-ADD4-5FFADB16431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>
            <a:extLst>
              <a:ext uri="{FF2B5EF4-FFF2-40B4-BE49-F238E27FC236}">
                <a16:creationId xmlns:a16="http://schemas.microsoft.com/office/drawing/2014/main" id="{EF2B977F-661C-4EB2-B877-7EE0251E2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Заметки 2">
            <a:extLst>
              <a:ext uri="{FF2B5EF4-FFF2-40B4-BE49-F238E27FC236}">
                <a16:creationId xmlns:a16="http://schemas.microsoft.com/office/drawing/2014/main" id="{84569287-D84E-4C80-BE57-3A5FF09A3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2340" name="Номер слайда 3">
            <a:extLst>
              <a:ext uri="{FF2B5EF4-FFF2-40B4-BE49-F238E27FC236}">
                <a16:creationId xmlns:a16="http://schemas.microsoft.com/office/drawing/2014/main" id="{84FDE4BA-7895-47B4-B8DD-929C23F79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50402-0CCE-421D-85EF-335191673C76}" type="slidenum">
              <a:rPr lang="ru-RU" altLang="ru-RU" smtClean="0"/>
              <a:pPr/>
              <a:t>103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>
            <a:extLst>
              <a:ext uri="{FF2B5EF4-FFF2-40B4-BE49-F238E27FC236}">
                <a16:creationId xmlns:a16="http://schemas.microsoft.com/office/drawing/2014/main" id="{5EADC7B3-DA94-442D-9A71-A609C48FA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Заметки 2">
            <a:extLst>
              <a:ext uri="{FF2B5EF4-FFF2-40B4-BE49-F238E27FC236}">
                <a16:creationId xmlns:a16="http://schemas.microsoft.com/office/drawing/2014/main" id="{5626E331-4700-4DD3-9451-29D888768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5652" name="Номер слайда 3">
            <a:extLst>
              <a:ext uri="{FF2B5EF4-FFF2-40B4-BE49-F238E27FC236}">
                <a16:creationId xmlns:a16="http://schemas.microsoft.com/office/drawing/2014/main" id="{421A0349-F598-4DFE-940C-7ABCB2FF2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F301FC-35E6-4774-92E9-ED19CB070E12}" type="slidenum">
              <a:rPr lang="ru-RU" altLang="ru-RU" smtClean="0"/>
              <a:pPr/>
              <a:t>115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>
            <a:extLst>
              <a:ext uri="{FF2B5EF4-FFF2-40B4-BE49-F238E27FC236}">
                <a16:creationId xmlns:a16="http://schemas.microsoft.com/office/drawing/2014/main" id="{D6903FB4-C442-4738-A86B-36D04D18AC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Заметки 2">
            <a:extLst>
              <a:ext uri="{FF2B5EF4-FFF2-40B4-BE49-F238E27FC236}">
                <a16:creationId xmlns:a16="http://schemas.microsoft.com/office/drawing/2014/main" id="{32E7A090-83F0-4553-B501-96077DA0C9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7700" name="Номер слайда 3">
            <a:extLst>
              <a:ext uri="{FF2B5EF4-FFF2-40B4-BE49-F238E27FC236}">
                <a16:creationId xmlns:a16="http://schemas.microsoft.com/office/drawing/2014/main" id="{679845E1-7426-4279-B33D-7EFEF7910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E10582-E1D6-4E7C-B09B-D830E351F7D0}" type="slidenum">
              <a:rPr lang="ru-RU" altLang="ru-RU" smtClean="0"/>
              <a:pPr/>
              <a:t>116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06FBB5A1-8304-48FA-8646-647165F94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2D087DC7-BAD6-4B94-98CD-7CBBE6BBF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B7361512-3CCB-42F9-9D29-E4366A7C5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F8DF4A-F23F-4EDC-90D5-036791E90827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DEEE8D58-7C6D-4BDB-8158-4CA7C454B4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D1513723-82B7-4F5D-AFA5-050BD139C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C37B2F04-0B2E-4CC8-8283-D99C58E3D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A87FF5-F060-4EBF-9E1E-3483638058BB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D1228056-D2A8-4D43-9721-AA87CF4983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4C530D1D-A7B0-42CD-87FB-41BEC9F135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8D2EFC92-70DC-4A64-B946-8E5ABEE7B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20339B-BDF2-483F-A1DA-DCBF66E64C6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9A30DA78-E531-4F9B-827B-3743A1555D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70396964-F0FB-4707-A461-958B41CED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B5C876B4-92D7-4F97-8C56-71B54089E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26CB4F-1689-4E9F-8CD2-98319E8565B8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F77E04CA-C680-4B03-82C5-5F97ADE5B6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1334AE02-5CBD-4010-8181-74C5ACF8E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5C269E2B-2BA5-4BCF-A12D-F110EABB1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EC1844-79FD-45F5-973D-699072E6A918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15047E10-03DE-4E63-BACD-CB6993062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865C3AF3-2BF0-41F4-9519-B048D1C67C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19928C26-5343-4BB9-B5D8-044110073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2ABD56-2DA7-4105-A1AB-1647CA308A08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20FC424B-EC54-4AF0-8AF2-1A4D8838F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17A54EC-0E89-42EE-91E7-126FC54C32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>
            <a:extLst>
              <a:ext uri="{FF2B5EF4-FFF2-40B4-BE49-F238E27FC236}">
                <a16:creationId xmlns:a16="http://schemas.microsoft.com/office/drawing/2014/main" id="{D11405AA-EB71-4512-8666-015C5957E9B5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F7AEC6D-E8E1-4BA9-8013-803AA6DEE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035E7A2-2812-4790-B278-35C55CF6D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D8362F-707A-4ABA-B251-6EFCB342E415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1B1E962-EEEA-43B9-AF5A-9A66853123DB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32DAEBC-8E29-4120-AFF6-9DF7CB69E3A4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D0E8679-BE93-49EF-81D2-5BB619C60E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72C4-D1B7-411E-ADBA-EBA52D378C14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C7D4B3-6787-4720-AD40-12AC78CAFC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ACE0242-2318-4C21-8CDB-0C3A26C4AA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573A-6343-4A59-8D2A-276B12D758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38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783B2A4-8246-42AD-A0EB-F7EC4E6A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F117-4939-4CF5-A986-AF6A74CF7814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FEDD76D-4724-4AA4-9DE8-19034DE8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2479D0D-27C3-484A-AB6D-009AA1BD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0A85-A710-4313-BDF6-1E5FDDB38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33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1BBF172-111C-427C-9115-C847806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AE8-7237-4796-8C94-3DF3854125B0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5EEA178-8A1E-47A1-8EAB-592C9D83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7FC02C8-67B6-4CF0-BB0B-C0F63C7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8FB6-9F1D-4CFA-AB59-3674B8729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4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C8B83C-028B-435E-A2D4-5C326BA8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DC0C-E118-486B-8B0E-D47337BB4700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B0D2E3-D39B-4A0B-90B2-4DE39F21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8121D5A-D3F1-4BAD-B818-27E28609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430E-14B0-44FC-976B-AB3D78836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06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4AB31-1C89-4A61-B407-91C123D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A1A4-AF3A-47E9-AF8C-4FA9BE980606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5131-A95D-4714-B30F-619CE0FD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5B674-4969-4002-AF65-AB1AE9F7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69BE-21B4-445C-8EAF-6D7B42D46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9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68772-56E7-41BB-A551-67361FEE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B58F-45DF-4FEA-BA09-35420A7A5E74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F9CFE-570B-4DF6-8896-EB9DA2EB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62A9F-32FA-4EA6-8AE4-AEDBD360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1720-276C-4387-BA32-42D7F26DD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31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C3DA904-2509-4E09-B985-4FFA3066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0A7A-6BCE-4BC1-BD1C-BA7EE6ADE1FF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33A1187-2B35-483B-BB6F-E0CF8AE0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B0CE55A-BCD3-4451-B314-ACAA0A3E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4811-ECD7-4EAA-AD9A-7F871793BA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99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4115D-241A-4A6A-939B-C332B020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A921-CB73-46B9-AFAB-33CBBB2A3FDC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A4CE9-5DE5-4AC5-8C31-A5386C22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21B56-15A4-4B81-98A6-69B03DFB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0AFC-73B6-4995-88ED-3166A5057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07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8135B-2C1C-45DF-832E-24F14E58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E131-2ACE-4EE0-9006-4F40EBEB47E0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5D1BF-D383-4925-920D-57A0CE5E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E0AE0-7343-4CFA-BCB0-51CF945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81BC-055A-4162-BFCF-6DBC7005E4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06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102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FDFD80B-82E1-40C6-963D-84E398A1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9F3F-D5BA-4705-848C-37A9F2BF57D2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1B62775-736B-4776-B428-E89FA90C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669E266-536A-4062-9BBE-D57CB8FB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448F-4BC3-4DC4-AD8E-C94C9BD6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5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491C47B-9C54-4F22-A242-0A92A03E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D51C-926A-4949-8C71-6B21521B3ED8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8E88184-9B26-450E-B1CB-64AED96C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C753238-706B-41BD-9288-B91894C6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800-2382-4EFC-99AD-F73AB35FB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E1008FE9-E29F-4FE1-9DFC-DA6577CF30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6C45D52-CAC4-4728-9520-09D66574A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5">
            <a:extLst>
              <a:ext uri="{FF2B5EF4-FFF2-40B4-BE49-F238E27FC236}">
                <a16:creationId xmlns:a16="http://schemas.microsoft.com/office/drawing/2014/main" id="{A39322EF-784E-4263-AF0A-224D08A66156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FB6B0AD-65B7-404A-BD5F-B71C13CDF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22068B9-CD34-4688-83A8-B015D55968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CA2E5FDA-A888-4E6C-A146-F7B2582C2459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132A66-D416-4ADE-B870-8DD957C173A4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B3929F-39F3-40E1-9274-7A6B850A0229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BFEE1BE-00CC-4C72-89F4-0466C602EFB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98C1-7C3F-46F2-A551-98D53B4F79D0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FAC72CC7-A3DB-45C5-B499-909F2CC469B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A7352B-C95F-4BF5-BAC0-B2253BEE23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8208-198A-4504-BBBA-71C7C5065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332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10BDB37D-FE8C-4D62-AC56-5F6B06FD58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94BFC1A-0428-43B2-99A1-D1D4958B5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5">
            <a:extLst>
              <a:ext uri="{FF2B5EF4-FFF2-40B4-BE49-F238E27FC236}">
                <a16:creationId xmlns:a16="http://schemas.microsoft.com/office/drawing/2014/main" id="{A86DA36D-5B2A-49D2-B495-88EB4D09FB24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0846DDF5-3696-4274-97CA-F7CC89F9F5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76F816F-5183-4AE8-8E88-6FDE11D5C4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C253D33A-0803-426B-BD43-4BA8EC45CE71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647A94-374B-48B6-B75D-E8921E6D0D3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700AB5-E3C5-4897-9118-CD4C8794DD1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C426A24D-5104-4E34-B3E1-D71418F0F7C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3D1F-1065-4CE9-A489-7B84CE518FE2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B2735F-5262-4A44-9701-2F8A5DE5469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AADE509-2C72-4E61-9CC9-D1D375FD75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BEF0-1612-46D6-90B6-90E78B6C82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983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B5616-ED39-4761-870C-AB7E9659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45C0-6727-4C0A-B2F4-0C14ED22CF01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AADE0-B9BB-439E-8D46-E14CCF2F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142F1-905E-4A20-81C6-E5D84D60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290D-AFBF-4C55-A285-E4B0274C4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35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4490F-ECFF-4CC4-847B-EC3A0447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FA2D-C7AE-4AE1-9658-F55F64DB9446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B8E81-BFB2-4FA4-A047-89EE3B40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538FA-269E-4563-8376-C09127F3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CCD1-D5E0-4BBB-8D54-CC6846D565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5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C0A40-3DEC-4537-A2C9-9E3A5236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01E-D73B-4D96-8FB1-27007ECE1B2D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7E22C-225C-43C6-8C41-34A9B600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E2E98-D70F-4B9B-829B-C03B9EF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611B2-BB8B-4F94-90CF-E4DAB343A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61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43EA44-11CB-4455-822D-1C809782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2ACB-14E8-44CC-8B70-8975B4B1918F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8EDD709-3E19-4497-BC4D-C26595EF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66C764-3C06-41C0-9E11-07967163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D67E-5186-49A2-BAF6-07B9E3440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1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4D96588-7245-4789-8131-C8788EAA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E536-AC09-4495-9800-ED8F1F5C6F28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8B73E9-A771-4CAF-BA90-D0E505A0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8DCB646-2602-484C-9630-FF41120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CB76-4BD6-4E21-A7AD-1B04D312F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2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5D141FC-0EAA-4DA6-8BDF-C47309F1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AD19-93E4-46F1-8ECA-D59FF7157423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823190-8D31-4C4B-B339-5075446F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3D8FC4A-5368-465E-B686-6AB9F3D6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16C6-D336-454A-86C8-13B05F571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15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886409-29CD-4D1F-9058-1122472DC6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464D60-5748-449C-9170-29920E1981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9DA5AA4-9278-40C3-B92F-F3BADB0D1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5B849-1085-4587-976C-F56C61E7A0AE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E72373D-60AA-4803-928D-F8491E69A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F6F5398-ECDE-4413-9B87-914DECB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12CA58-258A-4676-BB77-EF97041220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F701C7F-A86F-428A-AD47-A8E7D3C480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3A2B76B3-F680-481A-92C2-985D90AB5E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901FD-0076-466C-9456-62F229791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DF5F99-0077-4319-985D-E1D4EB8E429A}" type="datetimeFigureOut">
              <a:rPr lang="en-US"/>
              <a:pPr>
                <a:defRPr/>
              </a:pPr>
              <a:t>6/5/2020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F7169-352C-4294-A385-24AB294BB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32DCE-9A59-43B6-97F7-BB5B35E83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CC6D67-E04E-455E-B7F0-CAFE9B3E2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5CF65706-200B-46D6-8CEB-20E9EBD517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09750" y="957263"/>
            <a:ext cx="8661400" cy="5691187"/>
          </a:xfrm>
        </p:spPr>
        <p:txBody>
          <a:bodyPr anchor="b"/>
          <a:lstStyle/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6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46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b="1" i="1">
                <a:solidFill>
                  <a:srgbClr val="FFFF00"/>
                </a:solidFill>
                <a:latin typeface="Times New Roman" panose="02020603050405020304" pitchFamily="18" charset="0"/>
              </a:rPr>
              <a:t>Отчет об исполнении бюджета </a:t>
            </a:r>
            <a:br>
              <a:rPr lang="ru-RU" altLang="ru-RU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b="1" i="1">
                <a:solidFill>
                  <a:srgbClr val="FFFF00"/>
                </a:solidFill>
                <a:latin typeface="Times New Roman" panose="02020603050405020304" pitchFamily="18" charset="0"/>
              </a:rPr>
              <a:t>городского округа </a:t>
            </a:r>
            <a:br>
              <a:rPr lang="ru-RU" altLang="ru-RU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b="1" i="1">
                <a:solidFill>
                  <a:srgbClr val="FFFF00"/>
                </a:solidFill>
                <a:latin typeface="Times New Roman" panose="02020603050405020304" pitchFamily="18" charset="0"/>
              </a:rPr>
              <a:t>Серебряные Пруды за 2019 год</a:t>
            </a:r>
          </a:p>
        </p:txBody>
      </p:sp>
      <p:sp>
        <p:nvSpPr>
          <p:cNvPr id="7171" name="AutoShape 5" descr="AABAgQIECBAgAABApmAAMmoDREgQIAAAQIECBAg8K2HAZE14bO8AAAAAElFTkSuQmCC">
            <a:extLst>
              <a:ext uri="{FF2B5EF4-FFF2-40B4-BE49-F238E27FC236}">
                <a16:creationId xmlns:a16="http://schemas.microsoft.com/office/drawing/2014/main" id="{1FCACCDB-C422-4C01-A4F6-9B6D5501FA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2" name="AutoShape 7" descr="AABAgQIECBAgAABApmAAMmoDREgQIAAAQIECBAg8K2HAZE14bO8AAAAAElFTkSuQmCC">
            <a:extLst>
              <a:ext uri="{FF2B5EF4-FFF2-40B4-BE49-F238E27FC236}">
                <a16:creationId xmlns:a16="http://schemas.microsoft.com/office/drawing/2014/main" id="{D104A438-17DE-4B5E-8FF5-CD9421FE7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3" name="AutoShape 9" descr="AABAgQIECBAgAABApmAAMmoDREgQIAAAQIECBAg8K2HAZE14bO8AAAAAElFTkSuQmCC">
            <a:extLst>
              <a:ext uri="{FF2B5EF4-FFF2-40B4-BE49-F238E27FC236}">
                <a16:creationId xmlns:a16="http://schemas.microsoft.com/office/drawing/2014/main" id="{0FAB581E-246E-4FCB-B66B-2C1D15D30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4" name="AutoShape 11" descr="AABAgQIECBAgAABApmAAMmoDREgQIAAAQIECBAg8K2HAZE14bO8AAAAAElFTkSuQmCC">
            <a:extLst>
              <a:ext uri="{FF2B5EF4-FFF2-40B4-BE49-F238E27FC236}">
                <a16:creationId xmlns:a16="http://schemas.microsoft.com/office/drawing/2014/main" id="{ABBFF935-7FE8-4F3E-8707-B146CCDE1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7175" name="Рисунок 1">
            <a:extLst>
              <a:ext uri="{FF2B5EF4-FFF2-40B4-BE49-F238E27FC236}">
                <a16:creationId xmlns:a16="http://schemas.microsoft.com/office/drawing/2014/main" id="{331DEDC7-68E3-4774-87C9-2F77577DE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88" y="46038"/>
            <a:ext cx="45974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>
            <a:extLst>
              <a:ext uri="{FF2B5EF4-FFF2-40B4-BE49-F238E27FC236}">
                <a16:creationId xmlns:a16="http://schemas.microsoft.com/office/drawing/2014/main" id="{4E206670-BFF6-481B-86C9-5EC4A771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8588"/>
            <a:ext cx="950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68CBF5A-C31A-4953-AF74-B4FB26A1345C}"/>
              </a:ext>
            </a:extLst>
          </p:cNvPr>
          <p:cNvGraphicFramePr>
            <a:graphicFrameLocks noGrp="1"/>
          </p:cNvGraphicFramePr>
          <p:nvPr/>
        </p:nvGraphicFramePr>
        <p:xfrm>
          <a:off x="808038" y="1001713"/>
          <a:ext cx="10864850" cy="531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6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0255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</a:p>
                  </a:txBody>
                  <a:tcPr marL="91447" marR="91447" marT="45722" marB="45722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год</a:t>
                      </a:r>
                    </a:p>
                  </a:txBody>
                  <a:tcPr marL="91447" marR="91447" marT="45722" marB="45722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2020 год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74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всех источников финансирования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1002,1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995,62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1025,5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1025,5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17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3429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 на конец года</a:t>
                      </a:r>
                    </a:p>
                    <a:p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жильем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человека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29,45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30,05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30,98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29,81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7" marR="91447" marT="45729" marB="4572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578" name="Group 266">
            <a:extLst>
              <a:ext uri="{FF2B5EF4-FFF2-40B4-BE49-F238E27FC236}">
                <a16:creationId xmlns:a16="http://schemas.microsoft.com/office/drawing/2014/main" id="{1987DB23-C6F1-4BAE-9B06-BCADFC1DA38E}"/>
              </a:ext>
            </a:extLst>
          </p:cNvPr>
          <p:cNvGraphicFramePr>
            <a:graphicFrameLocks noGrp="1"/>
          </p:cNvGraphicFramePr>
          <p:nvPr/>
        </p:nvGraphicFramePr>
        <p:xfrm>
          <a:off x="915988" y="241300"/>
          <a:ext cx="10693400" cy="6400800"/>
        </p:xfrm>
        <a:graphic>
          <a:graphicData uri="http://schemas.openxmlformats.org/drawingml/2006/table">
            <a:tbl>
              <a:tblPr/>
              <a:tblGrid>
                <a:gridCol w="492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нарушений, выявленных по результатам прокурорского надзора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мероприятий от общего количества мероприятий, предусмотренных планом противодействия коррупции.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мероприятий от общего количества мероприятий, связанных с организацией муниципальной службы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ежегодную диспансеризацию от общего числа муниципальных служащих, подлежащих диспансеризации в отчетном году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подготовки и переподготовки в соответствии с планом - заказом, от общего числа муниципальных служащих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вышедших на пенсию, и получающих пенсию за выслугу лет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>
            <a:extLst>
              <a:ext uri="{FF2B5EF4-FFF2-40B4-BE49-F238E27FC236}">
                <a16:creationId xmlns:a16="http://schemas.microsoft.com/office/drawing/2014/main" id="{2CDEC90C-6DC9-47EE-B452-34A2D067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6813" cy="344328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«Обеспечивающая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218 004,48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212 997,50  тыс.рублей</a:t>
            </a:r>
          </a:p>
        </p:txBody>
      </p:sp>
      <p:pic>
        <p:nvPicPr>
          <p:cNvPr id="139267" name="Объект 2">
            <a:extLst>
              <a:ext uri="{FF2B5EF4-FFF2-40B4-BE49-F238E27FC236}">
                <a16:creationId xmlns:a16="http://schemas.microsoft.com/office/drawing/2014/main" id="{8D2B3E23-4ABA-4DB2-B682-738AA5664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3038" y="1027113"/>
            <a:ext cx="4371975" cy="2908300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Прямоугольник 2">
            <a:extLst>
              <a:ext uri="{FF2B5EF4-FFF2-40B4-BE49-F238E27FC236}">
                <a16:creationId xmlns:a16="http://schemas.microsoft.com/office/drawing/2014/main" id="{C578D818-F872-481C-9F33-95FD8FFC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0"/>
            <a:ext cx="875188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и функционирование дорожно-</a:t>
            </a: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транспортного комплекса»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</a:rPr>
              <a:t>план 78 583,5 тыс.рублей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</a:rPr>
              <a:t>факт 77 102,3 тыс.рублей </a:t>
            </a:r>
            <a:endParaRPr lang="ru-RU" altLang="ru-RU" i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</a:t>
            </a:r>
            <a:endParaRPr lang="ru-RU" altLang="ru-RU" sz="1800" i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0291" name="Рисунок 1">
            <a:extLst>
              <a:ext uri="{FF2B5EF4-FFF2-40B4-BE49-F238E27FC236}">
                <a16:creationId xmlns:a16="http://schemas.microsoft.com/office/drawing/2014/main" id="{B26EF8AF-58AB-4B5C-B5EC-0FDBF76D41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63" y="2708275"/>
            <a:ext cx="519271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>
            <a:extLst>
              <a:ext uri="{FF2B5EF4-FFF2-40B4-BE49-F238E27FC236}">
                <a16:creationId xmlns:a16="http://schemas.microsoft.com/office/drawing/2014/main" id="{1C54815A-7A2D-4607-8AAD-C88D601F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«Дороги»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54 342,0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54 184,3 тыс.рублей</a:t>
            </a:r>
          </a:p>
        </p:txBody>
      </p:sp>
      <p:graphicFrame>
        <p:nvGraphicFramePr>
          <p:cNvPr id="144553" name="Group 169">
            <a:extLst>
              <a:ext uri="{FF2B5EF4-FFF2-40B4-BE49-F238E27FC236}">
                <a16:creationId xmlns:a16="http://schemas.microsoft.com/office/drawing/2014/main" id="{50579448-47B4-4BDF-86FA-F556B055DC1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614613"/>
          <a:ext cx="10388600" cy="3787775"/>
        </p:xfrm>
        <a:graphic>
          <a:graphicData uri="http://schemas.openxmlformats.org/drawingml/2006/table">
            <a:tbl>
              <a:tblPr/>
              <a:tblGrid>
                <a:gridCol w="478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0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парковочного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улично-дорожной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разрезе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машиномест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сети автомобильных дорог общего пользования местного значения подлежащих содержанию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Километр; тысяча метров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361.79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361,79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1,69/9,481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8,91/35,03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353" name="Рисунок 1">
            <a:extLst>
              <a:ext uri="{FF2B5EF4-FFF2-40B4-BE49-F238E27FC236}">
                <a16:creationId xmlns:a16="http://schemas.microsoft.com/office/drawing/2014/main" id="{4508AC65-FE17-44CD-A40B-2284E713E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365125"/>
            <a:ext cx="25415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1">
            <a:extLst>
              <a:ext uri="{FF2B5EF4-FFF2-40B4-BE49-F238E27FC236}">
                <a16:creationId xmlns:a16="http://schemas.microsoft.com/office/drawing/2014/main" id="{23D6A40C-C5D8-4BD7-B06E-363FBFA1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65125"/>
            <a:ext cx="11766550" cy="2779713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 и организация перевозок пассажиров по маршрутам регулируемых перевозок по регулируемым тарифам, на которых отдельным категориям граждан предоставляются меры социальной поддержки»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24 241,5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22 918,0 тыс.рублей</a:t>
            </a:r>
          </a:p>
        </p:txBody>
      </p:sp>
      <p:pic>
        <p:nvPicPr>
          <p:cNvPr id="143363" name="Объект 2">
            <a:extLst>
              <a:ext uri="{FF2B5EF4-FFF2-40B4-BE49-F238E27FC236}">
                <a16:creationId xmlns:a16="http://schemas.microsoft.com/office/drawing/2014/main" id="{8B8E4187-3302-4544-B628-D42069922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8213" y="2178050"/>
            <a:ext cx="5711825" cy="4283075"/>
          </a:xfr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90" name="Group 134">
            <a:extLst>
              <a:ext uri="{FF2B5EF4-FFF2-40B4-BE49-F238E27FC236}">
                <a16:creationId xmlns:a16="http://schemas.microsoft.com/office/drawing/2014/main" id="{D8DC6C6F-C388-4DDE-AE11-363D38E68D7C}"/>
              </a:ext>
            </a:extLst>
          </p:cNvPr>
          <p:cNvGraphicFramePr>
            <a:graphicFrameLocks noGrp="1"/>
          </p:cNvGraphicFramePr>
          <p:nvPr/>
        </p:nvGraphicFramePr>
        <p:xfrm>
          <a:off x="452438" y="1195388"/>
          <a:ext cx="10383837" cy="4330700"/>
        </p:xfrm>
        <a:graphic>
          <a:graphicData uri="http://schemas.openxmlformats.org/drawingml/2006/table">
            <a:tbl>
              <a:tblPr/>
              <a:tblGrid>
                <a:gridCol w="478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03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4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происшествий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дорогах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32,98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7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Прямоугольник 2">
            <a:extLst>
              <a:ext uri="{FF2B5EF4-FFF2-40B4-BE49-F238E27FC236}">
                <a16:creationId xmlns:a16="http://schemas.microsoft.com/office/drawing/2014/main" id="{B62200F7-A7D6-4D8E-86F0-42C56C41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212725"/>
            <a:ext cx="9023350" cy="3525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 </a:t>
            </a:r>
            <a:endParaRPr lang="ru-RU" altLang="ru-RU" sz="1600"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Муниципальная программа  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«Развитие энергетики, инженерно-коммунальной инфраструктуры и энергосбережения»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план 15 892,0 тыс.рублей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факт 15 892,0</a:t>
            </a: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 тыс.рублей</a:t>
            </a:r>
          </a:p>
        </p:txBody>
      </p:sp>
      <p:pic>
        <p:nvPicPr>
          <p:cNvPr id="145411" name="Рисунок 1">
            <a:extLst>
              <a:ext uri="{FF2B5EF4-FFF2-40B4-BE49-F238E27FC236}">
                <a16:creationId xmlns:a16="http://schemas.microsoft.com/office/drawing/2014/main" id="{06A8CC3A-DE45-482D-A724-8B099D42BD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75" y="4064000"/>
            <a:ext cx="37004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>
            <a:extLst>
              <a:ext uri="{FF2B5EF4-FFF2-40B4-BE49-F238E27FC236}">
                <a16:creationId xmlns:a16="http://schemas.microsoft.com/office/drawing/2014/main" id="{BBF5B8F9-C5C7-4EC9-ACD0-CC77B3BC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9813" cy="1343025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«Строительство, реконструкция, модернизация объектов коммунальной инфраструктуры»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15 892,0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15 892,0 тыс.рублей</a:t>
            </a:r>
          </a:p>
        </p:txBody>
      </p:sp>
      <p:pic>
        <p:nvPicPr>
          <p:cNvPr id="146435" name="Объект 3">
            <a:extLst>
              <a:ext uri="{FF2B5EF4-FFF2-40B4-BE49-F238E27FC236}">
                <a16:creationId xmlns:a16="http://schemas.microsoft.com/office/drawing/2014/main" id="{173BE1A2-9493-4F5D-A8EF-739B1037F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219325"/>
            <a:ext cx="5702300" cy="3802063"/>
          </a:xfr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64" name="Group 284">
            <a:extLst>
              <a:ext uri="{FF2B5EF4-FFF2-40B4-BE49-F238E27FC236}">
                <a16:creationId xmlns:a16="http://schemas.microsoft.com/office/drawing/2014/main" id="{163CE538-12C3-4F4A-9C89-9D735A0DE58C}"/>
              </a:ext>
            </a:extLst>
          </p:cNvPr>
          <p:cNvGraphicFramePr>
            <a:graphicFrameLocks noGrp="1"/>
          </p:cNvGraphicFramePr>
          <p:nvPr/>
        </p:nvGraphicFramePr>
        <p:xfrm>
          <a:off x="404813" y="344488"/>
          <a:ext cx="11530012" cy="6169025"/>
        </p:xfrm>
        <a:graphic>
          <a:graphicData uri="http://schemas.openxmlformats.org/drawingml/2006/table">
            <a:tbl>
              <a:tblPr/>
              <a:tblGrid>
                <a:gridCol w="632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сброса загрязняющих веществ в стоках и повышение качества очистки сточных вод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ЖКХ к осенне-зимнему периоду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 коммунального комплекса, осуществляющих производство товаров, оказание услуг по водо-, тепло-, газо-, электроснабжению и водоотведению, утвердивших инвестиционные программы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заемных средств организаций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работ по устранению технологических нарушений (аварий, инцидентов) на коммунальных объектах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ограничения в поставке ТЭР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лицевых счетов, обслуживаемых единой областной расчетной системой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>
            <a:extLst>
              <a:ext uri="{FF2B5EF4-FFF2-40B4-BE49-F238E27FC236}">
                <a16:creationId xmlns:a16="http://schemas.microsoft.com/office/drawing/2014/main" id="{37F5EE27-CEC9-4DB3-ACD9-F65DDB58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463550"/>
            <a:ext cx="10515600" cy="1325563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259 989,68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255 696,38 тыс.рублей</a:t>
            </a:r>
          </a:p>
        </p:txBody>
      </p:sp>
      <p:pic>
        <p:nvPicPr>
          <p:cNvPr id="148483" name="Объект 2">
            <a:extLst>
              <a:ext uri="{FF2B5EF4-FFF2-40B4-BE49-F238E27FC236}">
                <a16:creationId xmlns:a16="http://schemas.microsoft.com/office/drawing/2014/main" id="{C676F3A9-FF3B-4793-B1F1-10EE76C8D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4038" y="869950"/>
            <a:ext cx="4157662" cy="2338388"/>
          </a:xfrm>
        </p:spPr>
      </p:pic>
      <p:pic>
        <p:nvPicPr>
          <p:cNvPr id="148484" name="Рисунок 3">
            <a:extLst>
              <a:ext uri="{FF2B5EF4-FFF2-40B4-BE49-F238E27FC236}">
                <a16:creationId xmlns:a16="http://schemas.microsoft.com/office/drawing/2014/main" id="{9AD32600-1FE9-49A6-80D0-9A398B8F08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75" y="2768600"/>
            <a:ext cx="424656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43F311CD-0945-49D1-8A1B-905554C6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75" y="-38100"/>
            <a:ext cx="9404350" cy="1400175"/>
          </a:xfrm>
        </p:spPr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4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исполнения  бюджета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976A2C3A-A8D3-4FE3-ACE1-838F44C9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3" y="1981200"/>
            <a:ext cx="2946400" cy="5762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1508" name="Текст 3">
            <a:extLst>
              <a:ext uri="{FF2B5EF4-FFF2-40B4-BE49-F238E27FC236}">
                <a16:creationId xmlns:a16="http://schemas.microsoft.com/office/drawing/2014/main" id="{39FEF804-2D2D-4612-AF6B-21462235BBD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30200" y="2667000"/>
            <a:ext cx="3249613" cy="800100"/>
          </a:xfrm>
        </p:spPr>
        <p:txBody>
          <a:bodyPr/>
          <a:lstStyle/>
          <a:p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1 535 981,1</a:t>
            </a:r>
          </a:p>
        </p:txBody>
      </p:sp>
      <p:sp>
        <p:nvSpPr>
          <p:cNvPr id="18437" name="Текст 4">
            <a:extLst>
              <a:ext uri="{FF2B5EF4-FFF2-40B4-BE49-F238E27FC236}">
                <a16:creationId xmlns:a16="http://schemas.microsoft.com/office/drawing/2014/main" id="{1CA3EA93-1DEA-414D-9390-014A60417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81200"/>
            <a:ext cx="3111500" cy="6191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alt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1510" name="Текст 5">
            <a:extLst>
              <a:ext uri="{FF2B5EF4-FFF2-40B4-BE49-F238E27FC236}">
                <a16:creationId xmlns:a16="http://schemas.microsoft.com/office/drawing/2014/main" id="{71B9D69B-B43D-4A05-8FEA-793FB7EDD93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72013" y="2600325"/>
            <a:ext cx="2803525" cy="3656013"/>
          </a:xfrm>
        </p:spPr>
        <p:txBody>
          <a:bodyPr/>
          <a:lstStyle/>
          <a:p>
            <a:r>
              <a:rPr lang="ru-RU" altLang="ru-RU" sz="2800"/>
              <a:t> 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1 642 533,0</a:t>
            </a:r>
          </a:p>
        </p:txBody>
      </p:sp>
      <p:sp>
        <p:nvSpPr>
          <p:cNvPr id="18439" name="Текст 6">
            <a:extLst>
              <a:ext uri="{FF2B5EF4-FFF2-40B4-BE49-F238E27FC236}">
                <a16:creationId xmlns:a16="http://schemas.microsoft.com/office/drawing/2014/main" id="{0A968FB8-81D0-469E-A18E-86827ED81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1971675"/>
            <a:ext cx="2932113" cy="5762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21512" name="Текст 7">
            <a:extLst>
              <a:ext uri="{FF2B5EF4-FFF2-40B4-BE49-F238E27FC236}">
                <a16:creationId xmlns:a16="http://schemas.microsoft.com/office/drawing/2014/main" id="{E8EC2941-5F00-4580-995B-656EA836345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69275" y="2667000"/>
            <a:ext cx="4022725" cy="711200"/>
          </a:xfrm>
        </p:spPr>
        <p:txBody>
          <a:bodyPr/>
          <a:lstStyle/>
          <a:p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106 551,9</a:t>
            </a:r>
          </a:p>
        </p:txBody>
      </p:sp>
      <p:pic>
        <p:nvPicPr>
          <p:cNvPr id="21513" name="Рисунок 1">
            <a:extLst>
              <a:ext uri="{FF2B5EF4-FFF2-40B4-BE49-F238E27FC236}">
                <a16:creationId xmlns:a16="http://schemas.microsoft.com/office/drawing/2014/main" id="{7E2A75B9-6AE7-4C6E-92F1-60D992171F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63" y="3219450"/>
            <a:ext cx="47196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>
            <a:extLst>
              <a:ext uri="{FF2B5EF4-FFF2-40B4-BE49-F238E27FC236}">
                <a16:creationId xmlns:a16="http://schemas.microsoft.com/office/drawing/2014/main" id="{17C86A79-EDE8-475D-A2D5-D640C5FA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«Комфортная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среда»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155 694,83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152 700,69 тыс.рублей</a:t>
            </a:r>
          </a:p>
        </p:txBody>
      </p:sp>
      <p:pic>
        <p:nvPicPr>
          <p:cNvPr id="149507" name="Объект 2">
            <a:extLst>
              <a:ext uri="{FF2B5EF4-FFF2-40B4-BE49-F238E27FC236}">
                <a16:creationId xmlns:a16="http://schemas.microsoft.com/office/drawing/2014/main" id="{2608D287-0715-4679-AFA8-20C3768F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0950" y="365125"/>
            <a:ext cx="3270250" cy="2454275"/>
          </a:xfrm>
        </p:spPr>
      </p:pic>
      <p:pic>
        <p:nvPicPr>
          <p:cNvPr id="149508" name="Рисунок 3">
            <a:extLst>
              <a:ext uri="{FF2B5EF4-FFF2-40B4-BE49-F238E27FC236}">
                <a16:creationId xmlns:a16="http://schemas.microsoft.com/office/drawing/2014/main" id="{49170250-ADE3-4E76-BD21-6121EB715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2120900"/>
            <a:ext cx="48831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9" name="Group 349">
            <a:extLst>
              <a:ext uri="{FF2B5EF4-FFF2-40B4-BE49-F238E27FC236}">
                <a16:creationId xmlns:a16="http://schemas.microsoft.com/office/drawing/2014/main" id="{6EEA9100-4E9C-49BA-8B02-6FA3530430A7}"/>
              </a:ext>
            </a:extLst>
          </p:cNvPr>
          <p:cNvGraphicFramePr>
            <a:graphicFrameLocks noGrp="1"/>
          </p:cNvGraphicFramePr>
          <p:nvPr/>
        </p:nvGraphicFramePr>
        <p:xfrm>
          <a:off x="74613" y="439738"/>
          <a:ext cx="11869737" cy="5943600"/>
        </p:xfrm>
        <a:graphic>
          <a:graphicData uri="http://schemas.openxmlformats.org/drawingml/2006/table">
            <a:tbl>
              <a:tblPr/>
              <a:tblGrid>
                <a:gridCol w="7512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87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обустроенными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территориями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59,15/42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59,15/42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современных энергоэффективных светильников в общем количестве светильников наружного освещения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освещённых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набережных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освещённости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протяжённости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набережных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8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8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асфальтового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8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парками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>
            <a:extLst>
              <a:ext uri="{FF2B5EF4-FFF2-40B4-BE49-F238E27FC236}">
                <a16:creationId xmlns:a16="http://schemas.microsoft.com/office/drawing/2014/main" id="{675679BA-7A99-4673-A7C8-D1FEB412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8900"/>
            <a:ext cx="10680700" cy="2081213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территорий городского округа»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88 054,46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87 923,66 тыс.рублей</a:t>
            </a:r>
          </a:p>
        </p:txBody>
      </p:sp>
      <p:pic>
        <p:nvPicPr>
          <p:cNvPr id="151555" name="Объект 2">
            <a:extLst>
              <a:ext uri="{FF2B5EF4-FFF2-40B4-BE49-F238E27FC236}">
                <a16:creationId xmlns:a16="http://schemas.microsoft.com/office/drawing/2014/main" id="{8C1DC24F-20C7-4DCB-A617-094610D49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7650" y="709613"/>
            <a:ext cx="3397250" cy="2265362"/>
          </a:xfrm>
        </p:spPr>
      </p:pic>
      <p:pic>
        <p:nvPicPr>
          <p:cNvPr id="151556" name="Рисунок 3">
            <a:extLst>
              <a:ext uri="{FF2B5EF4-FFF2-40B4-BE49-F238E27FC236}">
                <a16:creationId xmlns:a16="http://schemas.microsoft.com/office/drawing/2014/main" id="{59AC3E64-C6BB-45BB-A2C3-E48BCCA41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436813"/>
            <a:ext cx="43084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914" name="Group 266">
            <a:extLst>
              <a:ext uri="{FF2B5EF4-FFF2-40B4-BE49-F238E27FC236}">
                <a16:creationId xmlns:a16="http://schemas.microsoft.com/office/drawing/2014/main" id="{0F3EB3DD-C4EA-4E29-8EDE-A006C90F4C20}"/>
              </a:ext>
            </a:extLst>
          </p:cNvPr>
          <p:cNvGraphicFramePr>
            <a:graphicFrameLocks noGrp="1"/>
          </p:cNvGraphicFramePr>
          <p:nvPr/>
        </p:nvGraphicFramePr>
        <p:xfrm>
          <a:off x="1023938" y="376238"/>
          <a:ext cx="10683875" cy="5722937"/>
        </p:xfrm>
        <a:graphic>
          <a:graphicData uri="http://schemas.openxmlformats.org/drawingml/2006/table">
            <a:tbl>
              <a:tblPr/>
              <a:tblGrid>
                <a:gridCol w="491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несанкционированных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свалок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СНТ,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водоёмов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содержания памятников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благоустроенных зеленых насаждений общего пользования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колодцев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благоустройства МАФ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6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контейнерных площадок по сбору мусора, в том числе вблизи СНТ и вдоль дорог с которых осуществляется вывоз мусора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96" name="Group 100">
            <a:extLst>
              <a:ext uri="{FF2B5EF4-FFF2-40B4-BE49-F238E27FC236}">
                <a16:creationId xmlns:a16="http://schemas.microsoft.com/office/drawing/2014/main" id="{4028F486-F350-41C6-A4C4-CE8D2DD51B68}"/>
              </a:ext>
            </a:extLst>
          </p:cNvPr>
          <p:cNvGraphicFramePr>
            <a:graphicFrameLocks noGrp="1"/>
          </p:cNvGraphicFramePr>
          <p:nvPr/>
        </p:nvGraphicFramePr>
        <p:xfrm>
          <a:off x="650875" y="3544888"/>
          <a:ext cx="11149013" cy="2979737"/>
        </p:xfrm>
        <a:graphic>
          <a:graphicData uri="http://schemas.openxmlformats.org/drawingml/2006/table">
            <a:tbl>
              <a:tblPr/>
              <a:tblGrid>
                <a:gridCol w="528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8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9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5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отремонтированных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подъездов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МКД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"УК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1437" marR="91437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628" name="Рисунок 1">
            <a:extLst>
              <a:ext uri="{FF2B5EF4-FFF2-40B4-BE49-F238E27FC236}">
                <a16:creationId xmlns:a16="http://schemas.microsoft.com/office/drawing/2014/main" id="{DF32F2A3-E662-45BF-BAE0-80B2403C66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850" y="76200"/>
            <a:ext cx="26035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9" name="Прямоугольник 2">
            <a:extLst>
              <a:ext uri="{FF2B5EF4-FFF2-40B4-BE49-F238E27FC236}">
                <a16:creationId xmlns:a16="http://schemas.microsoft.com/office/drawing/2014/main" id="{12C149AE-10AE-4BEB-80A1-29C9E14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392113"/>
            <a:ext cx="82692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«Создание условий для обеспечения комфортного проживания жителей в многоквартирных домах»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16 240,39 тыс.рублей</a:t>
            </a:r>
            <a:b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15 072,03 тыс.рублей</a:t>
            </a:r>
            <a:endParaRPr lang="ru-RU" altLang="ru-RU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Заголовок 2">
            <a:extLst>
              <a:ext uri="{FF2B5EF4-FFF2-40B4-BE49-F238E27FC236}">
                <a16:creationId xmlns:a16="http://schemas.microsoft.com/office/drawing/2014/main" id="{2546EBDB-21C7-476F-AA41-68E7B8FB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11275"/>
          </a:xfrm>
        </p:spPr>
        <p:txBody>
          <a:bodyPr/>
          <a:lstStyle/>
          <a:p>
            <a:pPr algn="ctr" eaLnBrk="1" hangingPunct="1"/>
            <a:r>
              <a:rPr lang="ru-RU" altLang="ru-RU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решению  Совета депутатов «Об исполнении бюджета городского округа Серебряные Пруды Московской области» за 2019 год  назначены на 22июня 2020 года  в 15-00 в малом зале администрации</a:t>
            </a:r>
          </a:p>
        </p:txBody>
      </p:sp>
      <p:pic>
        <p:nvPicPr>
          <p:cNvPr id="154627" name="Объект 2">
            <a:extLst>
              <a:ext uri="{FF2B5EF4-FFF2-40B4-BE49-F238E27FC236}">
                <a16:creationId xmlns:a16="http://schemas.microsoft.com/office/drawing/2014/main" id="{31D93E76-93D7-4D53-8FE0-E7F253A89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0738" y="1920875"/>
            <a:ext cx="6272212" cy="4600575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Заголовок 1">
            <a:extLst>
              <a:ext uri="{FF2B5EF4-FFF2-40B4-BE49-F238E27FC236}">
                <a16:creationId xmlns:a16="http://schemas.microsoft.com/office/drawing/2014/main" id="{B02F189C-0CD5-4225-BFD6-E8F7D3BA9F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275" y="922338"/>
            <a:ext cx="9043988" cy="508000"/>
          </a:xfrm>
        </p:spPr>
        <p:txBody>
          <a:bodyPr rtlCol="0"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Финансовое управление </a:t>
            </a:r>
            <a:b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администрации городского округа </a:t>
            </a:r>
            <a:b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Серебряные Пруды Московской области </a:t>
            </a:r>
            <a:br>
              <a:rPr lang="ru-RU" altLang="ru-RU" sz="2500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5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Прямоугольник 4">
            <a:extLst>
              <a:ext uri="{FF2B5EF4-FFF2-40B4-BE49-F238E27FC236}">
                <a16:creationId xmlns:a16="http://schemas.microsoft.com/office/drawing/2014/main" id="{C4D9A463-0C94-4F68-8180-B78FA0A6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2238375"/>
            <a:ext cx="1053465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Адрес: р.п. Серебряные Пруды, ул. Первомайская, д.11 каб.35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Руководитель: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</a:rPr>
              <a:t>Демченко Наталья Федоровна</a:t>
            </a:r>
            <a:r>
              <a:rPr lang="ru-RU" altLang="ru-RU" sz="2000" i="1">
                <a:latin typeface="Times New Roman" panose="02020603050405020304" pitchFamily="18" charset="0"/>
              </a:rPr>
              <a:t> -заместитель главы - начальник финансового управления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Приемные дни: каждый второй понедельник месяца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2000" i="1">
                <a:latin typeface="Times New Roman" panose="02020603050405020304" pitchFamily="18" charset="0"/>
              </a:rPr>
            </a:br>
            <a:r>
              <a:rPr lang="ru-RU" altLang="ru-RU" sz="2000" i="1">
                <a:latin typeface="Times New Roman" panose="02020603050405020304" pitchFamily="18" charset="0"/>
              </a:rPr>
              <a:t> График работы финансового управления: ежедневно с 9-00 до 18-00,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обед: с 13-00 до 14-00.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Выходные: суббота, воскресенье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телефон:</a:t>
            </a:r>
            <a:br>
              <a:rPr lang="ru-RU" altLang="ru-RU" sz="2000" i="1">
                <a:latin typeface="Times New Roman" panose="02020603050405020304" pitchFamily="18" charset="0"/>
              </a:rPr>
            </a:br>
            <a:r>
              <a:rPr lang="ru-RU" altLang="ru-RU" sz="2000" i="1">
                <a:latin typeface="Times New Roman" panose="02020603050405020304" pitchFamily="18" charset="0"/>
              </a:rPr>
              <a:t>8-49667-3-12-31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Электронная почта: </a:t>
            </a:r>
            <a:r>
              <a:rPr lang="en-US" altLang="ru-RU" sz="2000" i="1">
                <a:latin typeface="Times New Roman" panose="02020603050405020304" pitchFamily="18" charset="0"/>
              </a:rPr>
              <a:t>sprud_fu@mail.ru</a:t>
            </a:r>
            <a:br>
              <a:rPr lang="ru-RU" altLang="ru-RU" sz="2000" i="1">
                <a:latin typeface="Times New Roman" panose="02020603050405020304" pitchFamily="18" charset="0"/>
              </a:rPr>
            </a:br>
            <a:endParaRPr lang="ru-RU" altLang="ru-RU" sz="20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156676" name="Рисунок 1">
            <a:extLst>
              <a:ext uri="{FF2B5EF4-FFF2-40B4-BE49-F238E27FC236}">
                <a16:creationId xmlns:a16="http://schemas.microsoft.com/office/drawing/2014/main" id="{1E3671DC-5976-473F-90A3-D30A4147D9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330200"/>
            <a:ext cx="15176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C1DDC880-81E3-484B-AC9C-730DFD8EB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 выполнении основных характеристик </a:t>
            </a:r>
            <a:b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</a:t>
            </a:r>
            <a:r>
              <a:rPr lang="ru-RU" alt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0825" name="Group 57">
            <a:extLst>
              <a:ext uri="{FF2B5EF4-FFF2-40B4-BE49-F238E27FC236}">
                <a16:creationId xmlns:a16="http://schemas.microsoft.com/office/drawing/2014/main" id="{E85875E1-FDDF-4689-986A-1E52F766287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0" y="1295400"/>
          <a:ext cx="11112500" cy="5065713"/>
        </p:xfrm>
        <a:graphic>
          <a:graphicData uri="http://schemas.openxmlformats.org/drawingml/2006/table">
            <a:tbl>
              <a:tblPr/>
              <a:tblGrid>
                <a:gridCol w="2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0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2019 год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доходов, всего, в том числе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1 638 323,0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1 535 981,1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93,75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-налоговые и неналоговые доходы 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504 957,0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515 489,0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102,09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-безвозмездные поступления 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1 133 366,0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1 024 982,0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1 514 170,3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1 418 891,2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–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-124 152,7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106 552,0</a:t>
                      </a:r>
                    </a:p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EEC92A-2BCE-4CAB-928C-8C8E2891D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5950" y="212725"/>
            <a:ext cx="7078663" cy="1616075"/>
          </a:xfrm>
        </p:spPr>
        <p:txBody>
          <a:bodyPr anchor="t"/>
          <a:lstStyle/>
          <a:p>
            <a:pPr algn="ctr" eaLnBrk="1" hangingPunct="1"/>
            <a:r>
              <a:rPr lang="ru-RU" altLang="ru-RU" sz="2800"/>
              <a:t>          </a:t>
            </a:r>
            <a:r>
              <a:rPr lang="ru-RU" altLang="ru-RU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округа,   </a:t>
            </a:r>
            <a:br>
              <a:rPr lang="ru-RU" altLang="ru-RU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 i="1"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439" name="Group 55">
            <a:extLst>
              <a:ext uri="{FF2B5EF4-FFF2-40B4-BE49-F238E27FC236}">
                <a16:creationId xmlns:a16="http://schemas.microsoft.com/office/drawing/2014/main" id="{D5793995-FB51-4977-9CD4-CDB91BCFD0B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20700" y="1841500"/>
          <a:ext cx="11366500" cy="4133850"/>
        </p:xfrm>
        <a:graphic>
          <a:graphicData uri="http://schemas.openxmlformats.org/drawingml/2006/table">
            <a:tbl>
              <a:tblPr/>
              <a:tblGrid>
                <a:gridCol w="306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91445" marR="9144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 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Динамика  по сравнению с 2018 годом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 </a:t>
                      </a:r>
                    </a:p>
                  </a:txBody>
                  <a:tcPr marL="91445" marR="9144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1 366 778,5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1 497 594,3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1 535 981,1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+38 386,8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 </a:t>
                      </a:r>
                    </a:p>
                  </a:txBody>
                  <a:tcPr marL="91445" marR="9144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1 331 195,8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1 418 891,2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1 642 533,0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+223 641,8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Дефицит- /профицит+</a:t>
                      </a:r>
                    </a:p>
                  </a:txBody>
                  <a:tcPr marL="91445" marR="9144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-70 463,2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+78 703,1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-106 551,9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45" marR="9144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694728F-9F67-44A9-84B7-DD0D52B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8588"/>
            <a:ext cx="11537950" cy="1947862"/>
          </a:xfrm>
        </p:spPr>
        <p:txBody>
          <a:bodyPr/>
          <a:lstStyle/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Объем муниципального долга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 года – 25,50 млн.рублей (за счет кредитов в банках) </a:t>
            </a:r>
            <a:b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 года – 64,2 млн.рублей (за счет кредитов в банках и бюджетного кредита) </a:t>
            </a:r>
            <a:b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01.01.2019 года – 72,4 млн.рублей (за счет кредитов в банках и бюджетного кредита)</a:t>
            </a:r>
            <a:b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01.01.2020 года -76,1 млн.рублей (за счет кредитов в банках и бюджетного кредита)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39E6A459-CF28-4B86-BD65-3992C1E39E48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400300" y="2127250"/>
          <a:ext cx="5435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AC17FC6E-FFE4-4E4B-B4E2-F02C1E92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муниципального долга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расходы на его обслуживание 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011440-FE87-4C67-ABB3-18D4629E244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11139488" cy="40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6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0248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</a:t>
                      </a:r>
                      <a:r>
                        <a:rPr lang="ru-RU" sz="1800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01.01.2019</a:t>
                      </a:r>
                      <a:endParaRPr lang="ru-RU" sz="18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Погашено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конец 2019 года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800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обслуживание долга</a:t>
                      </a:r>
                      <a:endParaRPr lang="ru-RU" sz="18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35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800" b="1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долг-всего, </a:t>
                      </a:r>
                      <a:r>
                        <a:rPr lang="ru-RU" sz="1800" b="1" i="1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r>
                        <a:rPr lang="ru-RU" sz="1800" b="1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72 363,5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4 215,1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248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коммерческих</a:t>
                      </a:r>
                      <a:r>
                        <a:rPr lang="ru-RU" sz="1800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банков</a:t>
                      </a:r>
                      <a:endParaRPr lang="ru-RU" sz="18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4 215,1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156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30 163,5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800" i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163,5</a:t>
                      </a:r>
                      <a:endParaRPr lang="ru-RU" sz="18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24 000,0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L="91437" marR="91437" marT="45678" marB="4567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B2549950-74C9-490F-8BE8-6C366A8ED7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65100" y="4027488"/>
            <a:ext cx="12204700" cy="23352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Пруды</a:t>
            </a:r>
          </a:p>
        </p:txBody>
      </p:sp>
      <p:pic>
        <p:nvPicPr>
          <p:cNvPr id="30723" name="Рисунок 1">
            <a:extLst>
              <a:ext uri="{FF2B5EF4-FFF2-40B4-BE49-F238E27FC236}">
                <a16:creationId xmlns:a16="http://schemas.microsoft.com/office/drawing/2014/main" id="{E57DDCEF-CC64-4E19-98F6-BC9277F80D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368300"/>
            <a:ext cx="54864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ADD7193-587C-4995-ACBD-C30FE40E3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6650" y="288925"/>
            <a:ext cx="9404350" cy="1400175"/>
          </a:xfrm>
        </p:spPr>
        <p:txBody>
          <a:bodyPr anchor="t"/>
          <a:lstStyle/>
          <a:p>
            <a:pPr algn="ctr" eaLnBrk="1" hangingPunct="1"/>
            <a:r>
              <a:rPr lang="ru-RU" altLang="ru-RU" sz="3400" b="1" i="1">
                <a:solidFill>
                  <a:srgbClr val="FFFF00"/>
                </a:solidFill>
                <a:latin typeface="Times New Roman" panose="02020603050405020304" pitchFamily="18" charset="0"/>
              </a:rPr>
              <a:t>Объем поступлений налоговых и неналоговых доходов, тыс.руб.  </a:t>
            </a:r>
          </a:p>
        </p:txBody>
      </p:sp>
      <p:sp>
        <p:nvSpPr>
          <p:cNvPr id="31747" name="TextBox 14">
            <a:extLst>
              <a:ext uri="{FF2B5EF4-FFF2-40B4-BE49-F238E27FC236}">
                <a16:creationId xmlns:a16="http://schemas.microsoft.com/office/drawing/2014/main" id="{E4E709A4-950F-4FC2-93B7-11383302AF97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0998200" y="1165225"/>
            <a:ext cx="1341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Century Gothic" panose="020B0502020202020204" pitchFamily="34" charset="0"/>
              </a:rPr>
              <a:t>  </a:t>
            </a:r>
          </a:p>
        </p:txBody>
      </p:sp>
      <p:graphicFrame>
        <p:nvGraphicFramePr>
          <p:cNvPr id="19687" name="Group 231">
            <a:extLst>
              <a:ext uri="{FF2B5EF4-FFF2-40B4-BE49-F238E27FC236}">
                <a16:creationId xmlns:a16="http://schemas.microsoft.com/office/drawing/2014/main" id="{4C4996A8-FC8E-4B3F-B89E-5BF4E334A85D}"/>
              </a:ext>
            </a:extLst>
          </p:cNvPr>
          <p:cNvGraphicFramePr>
            <a:graphicFrameLocks noGrp="1"/>
          </p:cNvGraphicFramePr>
          <p:nvPr/>
        </p:nvGraphicFramePr>
        <p:xfrm>
          <a:off x="590550" y="1944688"/>
          <a:ext cx="10496550" cy="4233862"/>
        </p:xfrm>
        <a:graphic>
          <a:graphicData uri="http://schemas.openxmlformats.org/drawingml/2006/table">
            <a:tbl>
              <a:tblPr/>
              <a:tblGrid>
                <a:gridCol w="502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всего, в том числе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504 957,0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488,0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на доходы физических лиц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355 788,0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830,0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30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608,0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984,0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взимаемые в связи с применением упрощенной системы налогообложения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252,0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9 027,0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480,0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9B97B26-ECEF-4A9E-8D77-0691B6A9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D526C7B-BF48-4D8C-8B09-A1C7A47B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663575"/>
            <a:ext cx="10972800" cy="4530725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graphicFrame>
        <p:nvGraphicFramePr>
          <p:cNvPr id="182720" name="Group 448">
            <a:extLst>
              <a:ext uri="{FF2B5EF4-FFF2-40B4-BE49-F238E27FC236}">
                <a16:creationId xmlns:a16="http://schemas.microsoft.com/office/drawing/2014/main" id="{C08B234F-A5A7-4F32-9BBF-DD4C00F7D54E}"/>
              </a:ext>
            </a:extLst>
          </p:cNvPr>
          <p:cNvGraphicFramePr>
            <a:graphicFrameLocks noGrp="1"/>
          </p:cNvGraphicFramePr>
          <p:nvPr/>
        </p:nvGraphicFramePr>
        <p:xfrm>
          <a:off x="844550" y="663575"/>
          <a:ext cx="10934700" cy="5794375"/>
        </p:xfrm>
        <a:graphic>
          <a:graphicData uri="http://schemas.openxmlformats.org/drawingml/2006/table">
            <a:tbl>
              <a:tblPr/>
              <a:tblGrid>
                <a:gridCol w="581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658,0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329,0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28 900,0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782,0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20 550,0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247,0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3 814,0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20 525,0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131,0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521,0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3 956,0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426,0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6 584,0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855" name="Rectangle 435">
            <a:extLst>
              <a:ext uri="{FF2B5EF4-FFF2-40B4-BE49-F238E27FC236}">
                <a16:creationId xmlns:a16="http://schemas.microsoft.com/office/drawing/2014/main" id="{E0C951FF-2E80-49B0-A771-86FE4E55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4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D1224FDF-0593-487B-B90C-19E993F0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-450850"/>
            <a:ext cx="9779000" cy="2141538"/>
          </a:xfrm>
        </p:spPr>
        <p:txBody>
          <a:bodyPr/>
          <a:lstStyle/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бюджета, 2019 год, млн. рублей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455F57-AFDF-4144-8A12-C6A17A5D68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138" y="863600"/>
          <a:ext cx="11523662" cy="573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489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бюджетной классификации (без указания кода главного администратора доходов бюджета)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Наименование доходов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решению о бюджете первоначальный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решению о бюджете уточненный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                  исполнения первоначального плана 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                  исполнения уточненного плана 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489,9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515,5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332,6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355,8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363,8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1 01 02 000 01 0000 110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332,6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355,8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363,8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1 03 00000 00 0000 000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 реализуемые на территории Российской Федерации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1 03 02000 01 0000 110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 производимым на территории РФ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1 05 00000 00 0000 000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1 05 01000 00 0000 110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1 05 02000 02 0000 110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1 05 03000 01 0000 110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100,0 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1 05 04000 02 0000 110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1 06 00000 00 0000 000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1 06 01000 00 0000 000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1 06 06000 00 0000 110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7" marR="5727" marT="572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4F3356F-7456-4B90-A0A3-5B98BE1CA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1143000"/>
          </a:xfrm>
        </p:spPr>
        <p:txBody>
          <a:bodyPr anchor="t"/>
          <a:lstStyle/>
          <a:p>
            <a:pPr eaLnBrk="1" hangingPunct="1"/>
            <a:r>
              <a:rPr lang="ru-RU" altLang="ru-RU"/>
              <a:t> </a:t>
            </a: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36C803-14FB-4351-87B0-51E98CA8A03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1788" y="676275"/>
            <a:ext cx="11860212" cy="5703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1400" b="1" dirty="0"/>
          </a:p>
          <a:p>
            <a:pPr eaLnBrk="1" hangingPunct="1"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Бюджет</a:t>
            </a:r>
            <a:r>
              <a:rPr lang="ru-RU" altLang="ru-RU" sz="2400" i="1" dirty="0">
                <a:latin typeface="Times New Roman" panose="02020603050405020304" pitchFamily="18" charset="0"/>
              </a:rPr>
              <a:t> - финансовый план доходов и расходов,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i="1" dirty="0">
                <a:latin typeface="Times New Roman" panose="02020603050405020304" pitchFamily="18" charset="0"/>
              </a:rPr>
              <a:t>в котором указываются источники и объемы ожидаемых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i="1" dirty="0">
                <a:latin typeface="Times New Roman" panose="02020603050405020304" pitchFamily="18" charset="0"/>
              </a:rPr>
              <a:t>поступлений денежных  средств в  казну, предназначенных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i="1" dirty="0">
                <a:latin typeface="Times New Roman" panose="02020603050405020304" pitchFamily="18" charset="0"/>
              </a:rPr>
              <a:t>для реализации основных потребностей населения, а также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i="1" dirty="0">
                <a:latin typeface="Times New Roman" panose="02020603050405020304" pitchFamily="18" charset="0"/>
              </a:rPr>
              <a:t>обеспечения задач и функций органов власти</a:t>
            </a:r>
          </a:p>
          <a:p>
            <a:pPr eaLnBrk="1" hangingPunct="1"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Доходы бюджета –</a:t>
            </a:r>
            <a:r>
              <a:rPr lang="ru-RU" altLang="ru-RU" sz="2400" i="1" dirty="0">
                <a:latin typeface="Times New Roman" panose="02020603050405020304" pitchFamily="18" charset="0"/>
              </a:rPr>
              <a:t>поступающие в бюджет денежные средства на безвозмездной и безвозвратной основе(например, налоги, административные платежи и сборы и другие)</a:t>
            </a:r>
          </a:p>
          <a:p>
            <a:pPr eaLnBrk="1" hangingPunct="1"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Расходы бюджета</a:t>
            </a:r>
            <a:r>
              <a:rPr lang="ru-RU" altLang="ru-RU" sz="2400" i="1" dirty="0">
                <a:latin typeface="Times New Roman" panose="02020603050405020304" pitchFamily="18" charset="0"/>
              </a:rPr>
              <a:t> -   денежные средства, направляемые на финансовое обеспечение функций органов власти и удовлетворение потребностей в сфере образования, здравоохранения, физической культуры, культуры и других</a:t>
            </a:r>
          </a:p>
          <a:p>
            <a:pPr eaLnBrk="1" hangingPunct="1"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sz="2400" i="1" dirty="0">
                <a:latin typeface="Times New Roman" panose="02020603050405020304" pitchFamily="18" charset="0"/>
              </a:rPr>
              <a:t> -превышение расходов  бюджета над его доходами</a:t>
            </a:r>
          </a:p>
          <a:p>
            <a:pPr eaLnBrk="1" hangingPunct="1"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sz="2400" i="1" dirty="0">
                <a:latin typeface="Times New Roman" panose="02020603050405020304" pitchFamily="18" charset="0"/>
              </a:rPr>
              <a:t> -превышение доходов бюджета над его расходами</a:t>
            </a:r>
            <a:endParaRPr lang="ru-RU" altLang="ru-RU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9220" name="Рисунок 1">
            <a:extLst>
              <a:ext uri="{FF2B5EF4-FFF2-40B4-BE49-F238E27FC236}">
                <a16:creationId xmlns:a16="http://schemas.microsoft.com/office/drawing/2014/main" id="{93AB772C-CC19-41FD-9372-D05FBF90D4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273050"/>
            <a:ext cx="23352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2129D4C-6965-41CC-9285-FD3C25FC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37891" name="Объект 4">
            <a:extLst>
              <a:ext uri="{FF2B5EF4-FFF2-40B4-BE49-F238E27FC236}">
                <a16:creationId xmlns:a16="http://schemas.microsoft.com/office/drawing/2014/main" id="{0E0A10B5-C172-448D-983F-1BD4FDA2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E5AD94E-4A81-46DA-9214-C425EFD64808}"/>
              </a:ext>
            </a:extLst>
          </p:cNvPr>
          <p:cNvGraphicFramePr>
            <a:graphicFrameLocks noGrp="1"/>
          </p:cNvGraphicFramePr>
          <p:nvPr/>
        </p:nvGraphicFramePr>
        <p:xfrm>
          <a:off x="369888" y="1019175"/>
          <a:ext cx="11555412" cy="496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2 00 00000 00 0000 000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840,1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1 133,3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020,5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2 02 00000 00 0000 000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840,1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1 133,3</a:t>
                      </a: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024,9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90,4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2 02 10000 00 0000 151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2 02 15001 00 0000 151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2 02 20000 00 0000 151  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331,1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</a:t>
                      </a:r>
                      <a:r>
                        <a:rPr lang="ru-RU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724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2 02 30000 00 0000 151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426,2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430,4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425,9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2 02 40000 00 0000 151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135,5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</a:t>
                      </a:r>
                      <a:r>
                        <a:rPr lang="ru-RU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1 638,3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1 536,0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6500" marR="6500" marT="65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6162100-4460-4CC9-B6AF-F9B08A1B5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355600"/>
            <a:ext cx="12238037" cy="74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безвозмездных поступлений, </a:t>
            </a:r>
            <a:r>
              <a:rPr lang="ru-RU" altLang="ru-RU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539EE40-97A3-4166-9234-533F80C4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5BF1DC1-5182-4B21-8FF5-3C8DB054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84577" name="Group 257">
            <a:extLst>
              <a:ext uri="{FF2B5EF4-FFF2-40B4-BE49-F238E27FC236}">
                <a16:creationId xmlns:a16="http://schemas.microsoft.com/office/drawing/2014/main" id="{A56D4A3A-6B13-4DCC-B306-8A4610FF627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920750"/>
          <a:ext cx="10375900" cy="5360988"/>
        </p:xfrm>
        <a:graphic>
          <a:graphicData uri="http://schemas.openxmlformats.org/drawingml/2006/table">
            <a:tbl>
              <a:tblPr/>
              <a:tblGrid>
                <a:gridCol w="401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9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 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всего, в том числе: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818 922,0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1 019 661,0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1 020 492,0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208 858,0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269 486,0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236 334,0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392 106,0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420 242,0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425 895,0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183 751,0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116 153,0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231 042,0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34 635,0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217 846,0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131 711,0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 безвозмездных поступлений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безвозмездных поступлений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- 428,0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- 4 066,0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- 4 493,0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993" name="Rectangle 238">
            <a:extLst>
              <a:ext uri="{FF2B5EF4-FFF2-40B4-BE49-F238E27FC236}">
                <a16:creationId xmlns:a16="http://schemas.microsoft.com/office/drawing/2014/main" id="{9C86435F-A6FC-4FB1-9261-CED37A26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54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AFE92262-71AB-4D2A-9ECB-9C8CD07A1C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44850" y="1541463"/>
            <a:ext cx="8947150" cy="4195762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22580" name="Group 52">
            <a:extLst>
              <a:ext uri="{FF2B5EF4-FFF2-40B4-BE49-F238E27FC236}">
                <a16:creationId xmlns:a16="http://schemas.microsoft.com/office/drawing/2014/main" id="{B395A13E-2EDF-46A4-B66A-78F82777FD1F}"/>
              </a:ext>
            </a:extLst>
          </p:cNvPr>
          <p:cNvGraphicFramePr>
            <a:graphicFrameLocks noGrp="1"/>
          </p:cNvGraphicFramePr>
          <p:nvPr/>
        </p:nvGraphicFramePr>
        <p:xfrm>
          <a:off x="1192213" y="2279650"/>
          <a:ext cx="10671175" cy="4259263"/>
        </p:xfrm>
        <a:graphic>
          <a:graphicData uri="http://schemas.openxmlformats.org/drawingml/2006/table">
            <a:tbl>
              <a:tblPr/>
              <a:tblGrid>
                <a:gridCol w="680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26" marR="91426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</a:t>
                      </a:r>
                    </a:p>
                  </a:txBody>
                  <a:tcPr marL="91426" marR="91426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Кашира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Озеры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Зарайск</a:t>
                      </a:r>
                    </a:p>
                  </a:txBody>
                  <a:tcPr marL="91426" marR="91426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20,453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по Московской области</a:t>
                      </a:r>
                    </a:p>
                  </a:txBody>
                  <a:tcPr marL="91426" marR="91426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5,964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426" marR="91426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04" name="Rectangle 43">
            <a:extLst>
              <a:ext uri="{FF2B5EF4-FFF2-40B4-BE49-F238E27FC236}">
                <a16:creationId xmlns:a16="http://schemas.microsoft.com/office/drawing/2014/main" id="{57D3F21D-0124-4B78-BC58-7E03202F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284163"/>
            <a:ext cx="9655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 в расчете  на душу населения, тыс.рублей  </a:t>
            </a:r>
          </a:p>
          <a:p>
            <a:pPr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26F59760-062D-4B69-8C1D-3E20BFAABC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44850" y="1541463"/>
            <a:ext cx="8947150" cy="4195762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22580" name="Group 52">
            <a:extLst>
              <a:ext uri="{FF2B5EF4-FFF2-40B4-BE49-F238E27FC236}">
                <a16:creationId xmlns:a16="http://schemas.microsoft.com/office/drawing/2014/main" id="{85AB3997-9665-40CE-8333-85F66DBE4844}"/>
              </a:ext>
            </a:extLst>
          </p:cNvPr>
          <p:cNvGraphicFramePr>
            <a:graphicFrameLocks noGrp="1"/>
          </p:cNvGraphicFramePr>
          <p:nvPr/>
        </p:nvGraphicFramePr>
        <p:xfrm>
          <a:off x="723900" y="1397000"/>
          <a:ext cx="11139488" cy="5141913"/>
        </p:xfrm>
        <a:graphic>
          <a:graphicData uri="http://schemas.openxmlformats.org/drawingml/2006/table">
            <a:tbl>
              <a:tblPr/>
              <a:tblGrid>
                <a:gridCol w="710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23" marR="9142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2,525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Кашира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Озеры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Зарайск</a:t>
                      </a:r>
                    </a:p>
                  </a:txBody>
                  <a:tcPr marL="91423" marR="91423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4,222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32,983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65,428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по Московской области</a:t>
                      </a:r>
                    </a:p>
                  </a:txBody>
                  <a:tcPr marL="91423" marR="91423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49,667</a:t>
                      </a:r>
                      <a:endParaRPr kumimoji="0" lang="ru-RU" alt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kumimoji="0" lang="en-US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0" lang="ru-RU" alt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3" marR="9142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52" name="Rectangle 43">
            <a:extLst>
              <a:ext uri="{FF2B5EF4-FFF2-40B4-BE49-F238E27FC236}">
                <a16:creationId xmlns:a16="http://schemas.microsoft.com/office/drawing/2014/main" id="{7B0235D4-5BE0-402D-AFCB-DAAA391F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284163"/>
            <a:ext cx="9655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 в расчете  на душу населения, тыс.рублей  </a:t>
            </a:r>
          </a:p>
          <a:p>
            <a:pPr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1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4F3D62D-9BDA-4B0F-ADA1-F053C726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Информация об объеме выпадающих доходов в связи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с предоставлением льгот за 2019 год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31DE06F-08D5-41BC-865A-2C621AEF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2 931тыс.рублей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в соответствии с решением Совета депутатов городского округа от 24.10.2016 года №853/85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FAAD40-A4CB-497B-8780-3AF31ED06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10972800" cy="1143000"/>
          </a:xfrm>
        </p:spPr>
        <p:txBody>
          <a:bodyPr anchor="t"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312322" name="Rectangle 3">
            <a:extLst>
              <a:ext uri="{FF2B5EF4-FFF2-40B4-BE49-F238E27FC236}">
                <a16:creationId xmlns:a16="http://schemas.microsoft.com/office/drawing/2014/main" id="{FACC2336-C86E-465C-837E-CEA87AF1DC5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8300" y="277813"/>
            <a:ext cx="11823700" cy="51022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Расходы бюджета городского округа 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Серебряные Пруды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в рамках 14 муниципальных программ, на которые направлено 95,3 %  или 1 565 321,58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всех расходов бюджета.   </a:t>
            </a:r>
          </a:p>
        </p:txBody>
      </p:sp>
      <p:pic>
        <p:nvPicPr>
          <p:cNvPr id="47108" name="Рисунок 2">
            <a:extLst>
              <a:ext uri="{FF2B5EF4-FFF2-40B4-BE49-F238E27FC236}">
                <a16:creationId xmlns:a16="http://schemas.microsoft.com/office/drawing/2014/main" id="{783D7DFF-063E-435E-B310-9000C37414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2492375"/>
            <a:ext cx="58928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710AD437-EE9B-40BB-9403-D72EA8F750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30188"/>
            <a:ext cx="10972800" cy="1143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расходов бюджета городского округа в 2019 году по сферам деятельности</a:t>
            </a: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b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936" name="Group 144">
            <a:extLst>
              <a:ext uri="{FF2B5EF4-FFF2-40B4-BE49-F238E27FC236}">
                <a16:creationId xmlns:a16="http://schemas.microsoft.com/office/drawing/2014/main" id="{9CE78586-0E3A-4923-920B-497D452E3014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71500" y="1341438"/>
          <a:ext cx="11176000" cy="4589462"/>
        </p:xfrm>
        <a:graphic>
          <a:graphicData uri="http://schemas.openxmlformats.org/drawingml/2006/table">
            <a:tbl>
              <a:tblPr/>
              <a:tblGrid>
                <a:gridCol w="491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183 506,2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186 340,5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252 223,5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1 343,0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1 424,7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1 580,0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8 372,9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8 040,9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17 986,7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78 832,7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137 366,2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95 196,6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160 906,0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155 162,8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351 582,5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599 470,5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653 346,1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661 083,6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106 197,5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98 314,4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89 061,4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178" name="TextBox 14">
            <a:extLst>
              <a:ext uri="{FF2B5EF4-FFF2-40B4-BE49-F238E27FC236}">
                <a16:creationId xmlns:a16="http://schemas.microsoft.com/office/drawing/2014/main" id="{014E3F32-54B5-4071-95A5-F77931E6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925" y="1373188"/>
            <a:ext cx="1119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8775451B-430B-4E68-9B40-5A2FF9C9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расходов бюджета городского округа в 2018 году по сферам деятельности</a:t>
            </a:r>
            <a:r>
              <a:rPr lang="ru-RU" alt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1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br>
              <a:rPr lang="ru-RU" altLang="ru-RU" sz="31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1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5407" name="Group 63">
            <a:extLst>
              <a:ext uri="{FF2B5EF4-FFF2-40B4-BE49-F238E27FC236}">
                <a16:creationId xmlns:a16="http://schemas.microsoft.com/office/drawing/2014/main" id="{BEB4900A-CC69-4F68-A34F-99486041457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82600" y="1373188"/>
          <a:ext cx="11255375" cy="3155950"/>
        </p:xfrm>
        <a:graphic>
          <a:graphicData uri="http://schemas.openxmlformats.org/drawingml/2006/table">
            <a:tbl>
              <a:tblPr/>
              <a:tblGrid>
                <a:gridCol w="539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2 831,6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2 726,1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49 998,8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50 980,5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51 204,0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132 339,1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117 045,1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112 711,6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3 112,1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3 528,3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4 215,1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4 284,8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4 588,5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 </a:t>
                      </a:r>
                    </a:p>
                  </a:txBody>
                  <a:tcPr marL="91439" marR="9143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1 331 195,8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1 418 891,2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1 642 533,0</a:t>
                      </a:r>
                    </a:p>
                  </a:txBody>
                  <a:tcPr marL="91439" marR="91439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21" name="TextBox 14">
            <a:extLst>
              <a:ext uri="{FF2B5EF4-FFF2-40B4-BE49-F238E27FC236}">
                <a16:creationId xmlns:a16="http://schemas.microsoft.com/office/drawing/2014/main" id="{E61A8099-7B9A-48F0-B84F-23202D76A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925" y="1373188"/>
            <a:ext cx="1119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78B5BA91-4B7F-4C8D-8CC8-911878B8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150600" cy="723900"/>
          </a:xfrm>
        </p:spPr>
        <p:txBody>
          <a:bodyPr/>
          <a:lstStyle/>
          <a:p>
            <a:pPr algn="ctr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CACC4C99-01BB-4E47-A51A-E3E655FC2680}"/>
              </a:ext>
            </a:extLst>
          </p:cNvPr>
          <p:cNvGraphicFramePr>
            <a:graphicFrameLocks/>
          </p:cNvGraphicFramePr>
          <p:nvPr/>
        </p:nvGraphicFramePr>
        <p:xfrm>
          <a:off x="254000" y="914400"/>
          <a:ext cx="11557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99" name="Group 75">
            <a:extLst>
              <a:ext uri="{FF2B5EF4-FFF2-40B4-BE49-F238E27FC236}">
                <a16:creationId xmlns:a16="http://schemas.microsoft.com/office/drawing/2014/main" id="{5448B814-D5E7-4BA2-A7F1-52AD2849E143}"/>
              </a:ext>
            </a:extLst>
          </p:cNvPr>
          <p:cNvGraphicFramePr>
            <a:graphicFrameLocks noGrp="1"/>
          </p:cNvGraphicFramePr>
          <p:nvPr/>
        </p:nvGraphicFramePr>
        <p:xfrm>
          <a:off x="569913" y="1579563"/>
          <a:ext cx="11279187" cy="417512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55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первоначальный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уточненный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первоначального плана</a:t>
                      </a:r>
                      <a:endParaRPr kumimoji="0" lang="ru-RU" altLang="ru-RU" sz="1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уточненного плана</a:t>
                      </a:r>
                      <a:endParaRPr kumimoji="0" lang="ru-RU" altLang="ru-RU" sz="1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всего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1540032,2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1673743,7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1642533,0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202450,7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257495,0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252223,4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124,6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1802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1924,4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1923,5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88761,2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98271,5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95957,6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18016,7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19761,1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19488,7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418,0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418,0</a:t>
                      </a: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3" marR="591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92" name="Rectangle 1">
            <a:extLst>
              <a:ext uri="{FF2B5EF4-FFF2-40B4-BE49-F238E27FC236}">
                <a16:creationId xmlns:a16="http://schemas.microsoft.com/office/drawing/2014/main" id="{C4BD1FE2-33AA-49F5-A45F-64A1F554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52413"/>
            <a:ext cx="174307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Аналитические данные о расходах бюджета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 и подразделам, тыс.рублей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99DB06-CF40-49FD-A949-4EDFB528BA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10972800" cy="1143000"/>
          </a:xfrm>
        </p:spPr>
        <p:txBody>
          <a:bodyPr anchor="t"/>
          <a:lstStyle/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0621405-944B-46EF-865B-A9C204A70B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11558588" cy="48831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Бюджетный процесс-деятельность органов местного самоуправления и других участников бюджетного процесса по составлению и рассмотрению проекта бюджета, утверждению и исполнению бюджета, контролю за его исполнением, осуществлению бюджетного учета, рассмотрению и утверждению бюджетной отчетности и внешних проверок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Составление проекта бюджета основывается на: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-бюджетном послании Президента Российской Федерации;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-прогнозе социально-экономического развития городского округа Серебряные Пруды;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-основных направлениях бюджетной политики и основных направлениях налоговой политики;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-муниципальных программах(проектах муниципальных программ).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    Непосредственное составление проекта бюджета осуществляет финансовое управление администрации городского округа Серебряные Пруды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37" name="Group 165">
            <a:extLst>
              <a:ext uri="{FF2B5EF4-FFF2-40B4-BE49-F238E27FC236}">
                <a16:creationId xmlns:a16="http://schemas.microsoft.com/office/drawing/2014/main" id="{528551E1-30C1-49F7-ABE5-AE1255DEC2DB}"/>
              </a:ext>
            </a:extLst>
          </p:cNvPr>
          <p:cNvGraphicFramePr>
            <a:graphicFrameLocks noGrp="1"/>
          </p:cNvGraphicFramePr>
          <p:nvPr/>
        </p:nvGraphicFramePr>
        <p:xfrm>
          <a:off x="498475" y="222250"/>
          <a:ext cx="11328400" cy="63896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66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93452,8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137120,1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134853,4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20243,9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19040,6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17987,0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5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 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6642,0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6920,2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6726,4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6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13601,9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12120,4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11260,6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94667,4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98291,3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95196,6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3742,9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2687,4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1005,7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1005,7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26277,5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25953,5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24665,4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54792,0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57506,5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57338,2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7878,9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7170,5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22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2469,0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2586,1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2329,4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292628,0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363742,3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351582,5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17133,0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60397,1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54119,0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315,8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132300,0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62541,9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62541,9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15" marR="486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09" name="Group 189">
            <a:extLst>
              <a:ext uri="{FF2B5EF4-FFF2-40B4-BE49-F238E27FC236}">
                <a16:creationId xmlns:a16="http://schemas.microsoft.com/office/drawing/2014/main" id="{A1D34D44-F2F8-41C3-B4AE-908FB355126E}"/>
              </a:ext>
            </a:extLst>
          </p:cNvPr>
          <p:cNvGraphicFramePr>
            <a:graphicFrameLocks noGrp="1"/>
          </p:cNvGraphicFramePr>
          <p:nvPr/>
        </p:nvGraphicFramePr>
        <p:xfrm>
          <a:off x="347663" y="249238"/>
          <a:ext cx="11585575" cy="63912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91725,0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189133,3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183251,7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ЖКХ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51470,0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51670,0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51670,0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684160,1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662882,5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661083,6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183847,7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177203,3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177162,5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429238,5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417114,5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415572,8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45990,3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44474,3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44471,7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3710,5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3451,0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3403,2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21373,1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20639,4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20473,4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91529,9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91588,9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89061,4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88129,7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87984,2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84480,9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2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 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3604,7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3580,5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3776,0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2745,0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0909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3776,0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2745,0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53276,0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52526,2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51204,0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4891,0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5272,2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5272,2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36018,0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36018,0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34710,7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12367,0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11236,0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11221,2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87512,6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115575,1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112711,6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9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67822,8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96718,2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94040,4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1371,0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6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15768,5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15008,5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15008,5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222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2550,3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3185,1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3167,5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48608" marR="4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4" name="Group 46">
            <a:extLst>
              <a:ext uri="{FF2B5EF4-FFF2-40B4-BE49-F238E27FC236}">
                <a16:creationId xmlns:a16="http://schemas.microsoft.com/office/drawing/2014/main" id="{19DDCD8E-8A10-4511-8E44-070F7D70853F}"/>
              </a:ext>
            </a:extLst>
          </p:cNvPr>
          <p:cNvGraphicFramePr>
            <a:graphicFrameLocks noGrp="1"/>
          </p:cNvGraphicFramePr>
          <p:nvPr/>
        </p:nvGraphicFramePr>
        <p:xfrm>
          <a:off x="303213" y="368300"/>
          <a:ext cx="11585575" cy="2159000"/>
        </p:xfrm>
        <a:graphic>
          <a:graphicData uri="http://schemas.openxmlformats.org/drawingml/2006/table">
            <a:tbl>
              <a:tblPr/>
              <a:tblGrid>
                <a:gridCol w="57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4246,0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4059,4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4047,7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4246,0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4059,4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4047,7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3911,6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4217,4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4215,1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3911,6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4217,4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4215,1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12" name="Rectangle 1">
            <a:extLst>
              <a:ext uri="{FF2B5EF4-FFF2-40B4-BE49-F238E27FC236}">
                <a16:creationId xmlns:a16="http://schemas.microsoft.com/office/drawing/2014/main" id="{ADD78C6C-0F68-42EE-AE82-5E438E4C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075" y="2733675"/>
            <a:ext cx="16249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8413" name="Рисунок 1">
            <a:extLst>
              <a:ext uri="{FF2B5EF4-FFF2-40B4-BE49-F238E27FC236}">
                <a16:creationId xmlns:a16="http://schemas.microsoft.com/office/drawing/2014/main" id="{2C3998B3-6BC0-4439-9068-7327FE96A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8" y="3103563"/>
            <a:ext cx="270668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40908D1-FAD7-4C19-AAE6-C8B7972ABE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2800" y="277813"/>
            <a:ext cx="9874250" cy="911225"/>
          </a:xfrm>
        </p:spPr>
        <p:txBody>
          <a:bodyPr anchor="t"/>
          <a:lstStyle/>
          <a:p>
            <a:pPr eaLnBrk="1" hangingPunct="1"/>
            <a:r>
              <a:rPr lang="ru-RU" altLang="ru-RU" sz="3000">
                <a:latin typeface="Times New Roman" panose="02020603050405020304" pitchFamily="18" charset="0"/>
              </a:rPr>
              <a:t>            </a:t>
            </a: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Общественно-значимые проекты на территории городского округа Серебряные Пруды</a:t>
            </a:r>
          </a:p>
        </p:txBody>
      </p:sp>
      <p:sp>
        <p:nvSpPr>
          <p:cNvPr id="320514" name="Rectangle 3">
            <a:extLst>
              <a:ext uri="{FF2B5EF4-FFF2-40B4-BE49-F238E27FC236}">
                <a16:creationId xmlns:a16="http://schemas.microsoft.com/office/drawing/2014/main" id="{8630C232-6DE4-4C37-961F-04012CBD5A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6900" y="1541463"/>
            <a:ext cx="11595100" cy="4919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b="1" i="1" u="sng" dirty="0">
                <a:latin typeface="Times New Roman" panose="02020603050405020304" pitchFamily="18" charset="0"/>
              </a:rPr>
              <a:t>Объект спорта:  Физкультурно-оздоровительный комплекс с плавательным бассейном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      Адрес объекта: </a:t>
            </a:r>
            <a:r>
              <a:rPr lang="ru-RU" altLang="ru-RU" i="1" dirty="0" err="1">
                <a:latin typeface="Times New Roman" panose="02020603050405020304" pitchFamily="18" charset="0"/>
              </a:rPr>
              <a:t>р.п</a:t>
            </a:r>
            <a:r>
              <a:rPr lang="ru-RU" altLang="ru-RU" i="1" dirty="0">
                <a:latin typeface="Times New Roman" panose="02020603050405020304" pitchFamily="18" charset="0"/>
              </a:rPr>
              <a:t>. Серебряные Пруды, ул. Большая Луговая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      Программы: государственная программа Московской области «Спорт    Подмосковья», муниципальная программа «Развитие физической культуры и массового спорта» на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i="1" dirty="0">
                <a:latin typeface="Times New Roman" panose="02020603050405020304" pitchFamily="18" charset="0"/>
              </a:rPr>
              <a:t>-202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latin typeface="Times New Roman" panose="02020603050405020304" pitchFamily="18" charset="0"/>
              </a:rPr>
              <a:t> годы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   Стоимость объекта – 180 833,58 </a:t>
            </a:r>
            <a:r>
              <a:rPr lang="ru-RU" altLang="ru-RU" i="1" dirty="0" err="1">
                <a:latin typeface="Times New Roman" panose="02020603050405020304" pitchFamily="18" charset="0"/>
              </a:rPr>
              <a:t>тыс.рублей</a:t>
            </a:r>
            <a:endParaRPr lang="ru-RU" altLang="ru-RU" i="1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   Ввод в эксплуатацию: декабрь 2019 года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   Освоено:  в 2019 году  43 280,75 </a:t>
            </a:r>
            <a:r>
              <a:rPr lang="ru-RU" altLang="ru-RU" i="1" dirty="0" err="1">
                <a:latin typeface="Times New Roman" panose="02020603050405020304" pitchFamily="18" charset="0"/>
              </a:rPr>
              <a:t>тыс.рублей</a:t>
            </a:r>
            <a:r>
              <a:rPr lang="ru-RU" altLang="ru-RU" i="1" dirty="0"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b="1" u="sng" dirty="0"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</a:rPr>
              <a:t>       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9396" name="Рисунок 1">
            <a:extLst>
              <a:ext uri="{FF2B5EF4-FFF2-40B4-BE49-F238E27FC236}">
                <a16:creationId xmlns:a16="http://schemas.microsoft.com/office/drawing/2014/main" id="{E955373E-F841-487E-A45C-E9949A19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3" y="3775075"/>
            <a:ext cx="415131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8B6647-8156-4699-801E-DD3A7736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Объем денежных средств, направляемых городским округом на социальную поддержку населения в 2019 году</a:t>
            </a:r>
          </a:p>
        </p:txBody>
      </p:sp>
      <p:graphicFrame>
        <p:nvGraphicFramePr>
          <p:cNvPr id="187445" name="Group 53">
            <a:extLst>
              <a:ext uri="{FF2B5EF4-FFF2-40B4-BE49-F238E27FC236}">
                <a16:creationId xmlns:a16="http://schemas.microsoft.com/office/drawing/2014/main" id="{C2A340F0-682F-44D8-979D-B56D8D5B493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77838" y="1284288"/>
          <a:ext cx="11553825" cy="5183187"/>
        </p:xfrm>
        <a:graphic>
          <a:graphicData uri="http://schemas.openxmlformats.org/drawingml/2006/table">
            <a:tbl>
              <a:tblPr/>
              <a:tblGrid>
                <a:gridCol w="1023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1451" marR="9145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Исполненотыс.руб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51" marR="9145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частичной компенсации расходов за аренду, 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найм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поднайм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жилого помещения медицинским работникам ГБУЗМО «Серебряно-Прудская ЦРБ» ( решение Совета депутатов    от 17.08.2016 №836/81, муниципальная программа «Муниципальное управление», подпрограмма «Социальная поддержка работников здравоохранения») </a:t>
                      </a: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1" marR="9145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116,20</a:t>
                      </a:r>
                    </a:p>
                  </a:txBody>
                  <a:tcPr marL="91451" marR="9145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единовременной выплаты  медицинским работникам ГБУЗМО «Серебряно-Прудская ЦРБ» ( решение Совета депутатов   от 23.09.2016 №841/83, муниципальная программа «Муниципальное управление», подпрограмма «Социальная поддержка работников здравоохранения») </a:t>
                      </a:r>
                    </a:p>
                  </a:txBody>
                  <a:tcPr marL="91451" marR="9145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1" marR="9145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компенсации расходов на проезд транспортом общего пользования  медицинским работникам ГБУЗМО «Серебряно-Прудская ЦРБ» ( решение Совета депутатов   от 23.09.2016 №842/83, муниципальная программа «Муниципальное управление», подпрограмма «Социальная поддержка работников здравоохранения»)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жилья детям-сиротам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Выплаты на приобретение жилья инвалидам</a:t>
                      </a:r>
                    </a:p>
                  </a:txBody>
                  <a:tcPr marL="91451" marR="9145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________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5 404,60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1 098,72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51" marR="9145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25C31C8-FF3E-4287-A0DC-423CFA1CC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10972800" cy="1143000"/>
          </a:xfrm>
        </p:spPr>
        <p:txBody>
          <a:bodyPr anchor="t"/>
          <a:lstStyle/>
          <a:p>
            <a:pPr eaLnBrk="1" hangingPunct="1"/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D06D8E8-5744-4DF8-A2C6-BE61F661654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28700" y="277813"/>
            <a:ext cx="9944100" cy="58531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Муниципальные программы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Серебряные Пруды</a:t>
            </a:r>
          </a:p>
        </p:txBody>
      </p:sp>
      <p:pic>
        <p:nvPicPr>
          <p:cNvPr id="61444" name="Рисунок 1">
            <a:extLst>
              <a:ext uri="{FF2B5EF4-FFF2-40B4-BE49-F238E27FC236}">
                <a16:creationId xmlns:a16="http://schemas.microsoft.com/office/drawing/2014/main" id="{35AEC09D-3F5D-4403-B53C-877B3CEAC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075" y="2560638"/>
            <a:ext cx="61658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Заголовок 1">
            <a:extLst>
              <a:ext uri="{FF2B5EF4-FFF2-40B4-BE49-F238E27FC236}">
                <a16:creationId xmlns:a16="http://schemas.microsoft.com/office/drawing/2014/main" id="{CE52C020-7C8D-41E2-A148-59BF9CFE0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120650"/>
            <a:ext cx="11441113" cy="9842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муниципальным  программам  городского  округа  за 2019 год , </a:t>
            </a:r>
            <a:r>
              <a:rPr lang="ru-RU" altLang="ru-RU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altLang="ru-RU" sz="3600" b="1" i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539" name="Group 75">
            <a:extLst>
              <a:ext uri="{FF2B5EF4-FFF2-40B4-BE49-F238E27FC236}">
                <a16:creationId xmlns:a16="http://schemas.microsoft.com/office/drawing/2014/main" id="{45F3178C-97F8-46E5-9239-1D1C126CA2B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46100" y="1257300"/>
          <a:ext cx="11201400" cy="5334000"/>
        </p:xfrm>
        <a:graphic>
          <a:graphicData uri="http://schemas.openxmlformats.org/drawingml/2006/table">
            <a:tbl>
              <a:tblPr/>
              <a:tblGrid>
                <a:gridCol w="693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37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5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3 739,03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3 530,69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33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физической культуры  и массового спорта   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115 435,3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115 582,93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1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Жилище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47 266,90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42 153,49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2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 и сохранение культурных традиций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92 690,57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90 166,35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энергетики, инженерно-коммунальной инфраструктуры и энергосбережения 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15 892,00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15 892,00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1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666 728,12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665 008,56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096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  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18 025,00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16 555,04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5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Формирование современной городской среды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259 989,68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255 696,38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5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Предпринимательство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12 089,50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9 060,35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80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имуществом и финансами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229 914,65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224 895,70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79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78 583,54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77 102,31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1790"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институтов гражданского общества, повышения эффективности местного самоуправления и реализации молодежной политики 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6 964,49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6 902,67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Социальная поддержка населения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789,76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725,09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2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          Цифровой городской округ</a:t>
                      </a:r>
                      <a:endParaRPr kumimoji="0" lang="ru-RU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45 532,49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45 049,98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74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1496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         ИТОГО: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1 593 641,04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925" indent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1 565 321,58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Заголовок 1">
            <a:extLst>
              <a:ext uri="{FF2B5EF4-FFF2-40B4-BE49-F238E27FC236}">
                <a16:creationId xmlns:a16="http://schemas.microsoft.com/office/drawing/2014/main" id="{C18E0A43-9750-4E5D-9080-917EEA7218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38" y="311150"/>
            <a:ext cx="12192000" cy="2382838"/>
          </a:xfrm>
        </p:spPr>
        <p:txBody>
          <a:bodyPr rtlCol="0"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br>
              <a:rPr lang="ru-RU" altLang="ru-RU" sz="2700" i="1" dirty="0">
                <a:latin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программа </a:t>
            </a:r>
            <a:b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«Развитие сельского хозяйства»  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br>
              <a:rPr lang="ru-RU" altLang="ru-RU" sz="3600" i="1" dirty="0">
                <a:latin typeface="Times New Roman" panose="02020603050405020304" pitchFamily="18" charset="0"/>
              </a:rPr>
            </a:br>
            <a:r>
              <a:rPr lang="ru-RU" altLang="ru-RU" sz="2800" i="1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ru-RU" altLang="ru-RU" sz="27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План  3 739,03 </a:t>
            </a:r>
            <a:r>
              <a:rPr lang="ru-RU" altLang="ru-RU" sz="27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тыс.рублей</a:t>
            </a:r>
            <a:br>
              <a:rPr lang="ru-RU" altLang="ru-RU" sz="2700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7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        Факт  3 530,69 </a:t>
            </a:r>
            <a:r>
              <a:rPr lang="ru-RU" altLang="ru-RU" sz="27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тыс.рублей</a:t>
            </a:r>
            <a:br>
              <a:rPr lang="ru-RU" altLang="ru-RU" sz="2700" i="1" dirty="0">
                <a:latin typeface="Times New Roman" panose="02020603050405020304" pitchFamily="18" charset="0"/>
              </a:rPr>
            </a:br>
            <a:endParaRPr lang="ru-RU" altLang="ru-RU" sz="2700" i="1" dirty="0">
              <a:latin typeface="Times New Roman" panose="02020603050405020304" pitchFamily="18" charset="0"/>
            </a:endParaRPr>
          </a:p>
        </p:txBody>
      </p:sp>
      <p:sp>
        <p:nvSpPr>
          <p:cNvPr id="64515" name="Текст 2">
            <a:extLst>
              <a:ext uri="{FF2B5EF4-FFF2-40B4-BE49-F238E27FC236}">
                <a16:creationId xmlns:a16="http://schemas.microsoft.com/office/drawing/2014/main" id="{B8C835AC-712F-4A8F-9CA8-10C64B62C92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823913" y="1236663"/>
            <a:ext cx="8239126" cy="8540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64516" name="Рисунок 1">
            <a:extLst>
              <a:ext uri="{FF2B5EF4-FFF2-40B4-BE49-F238E27FC236}">
                <a16:creationId xmlns:a16="http://schemas.microsoft.com/office/drawing/2014/main" id="{78751C77-D6D6-4553-8C7C-05E5F83AE4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1236663"/>
            <a:ext cx="52466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E96C959E-F07B-4861-AA56-2645B821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796925"/>
            <a:ext cx="10515600" cy="132556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отраслей сельского хозяйства»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план-1 751,00 тыс. 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факт-1 544,08 тыс. рублей</a:t>
            </a:r>
          </a:p>
        </p:txBody>
      </p:sp>
      <p:pic>
        <p:nvPicPr>
          <p:cNvPr id="66563" name="Рисунок 1">
            <a:extLst>
              <a:ext uri="{FF2B5EF4-FFF2-40B4-BE49-F238E27FC236}">
                <a16:creationId xmlns:a16="http://schemas.microsoft.com/office/drawing/2014/main" id="{6EE2CBB7-51BD-4208-A1E3-8201C84AF4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8" y="3043238"/>
            <a:ext cx="54371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6" name="Group 312">
            <a:extLst>
              <a:ext uri="{FF2B5EF4-FFF2-40B4-BE49-F238E27FC236}">
                <a16:creationId xmlns:a16="http://schemas.microsoft.com/office/drawing/2014/main" id="{D5B120FC-F9BB-44CB-9DA5-32AF5AF4125F}"/>
              </a:ext>
            </a:extLst>
          </p:cNvPr>
          <p:cNvGraphicFramePr>
            <a:graphicFrameLocks noGrp="1"/>
          </p:cNvGraphicFramePr>
          <p:nvPr/>
        </p:nvGraphicFramePr>
        <p:xfrm>
          <a:off x="271463" y="150813"/>
          <a:ext cx="11836400" cy="6561137"/>
        </p:xfrm>
        <a:graphic>
          <a:graphicData uri="http://schemas.openxmlformats.org/drawingml/2006/table">
            <a:tbl>
              <a:tblPr/>
              <a:tblGrid>
                <a:gridCol w="629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4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 за 2019 год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обрабатываемой пашни в общей площади пашни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95,57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95,57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мощностей животноводческих комплексов молочного направления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скотомест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9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АПК,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находящимся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78,169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инвистиционных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конкурсов, выставок и праздничных мероприятий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зарегистрированных, обустроенных сибиреязвенных скотомогильников и их содержание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Производство скота и птицы на убой в хозяйствах всех категорий (в живом весе)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8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Производство молока в хозяйствах всех категорий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284A718-3DC5-4840-9A87-9C1952F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296962" name="Rectangle 3">
            <a:extLst>
              <a:ext uri="{FF2B5EF4-FFF2-40B4-BE49-F238E27FC236}">
                <a16:creationId xmlns:a16="http://schemas.microsoft.com/office/drawing/2014/main" id="{FE920AB6-12E9-4ECC-A75D-500766EB81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06500"/>
            <a:ext cx="11018838" cy="3500438"/>
          </a:xfrm>
          <a:ln>
            <a:solidFill>
              <a:schemeClr val="accent2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Налоговые доходы</a:t>
            </a:r>
            <a:r>
              <a:rPr lang="ru-RU" i="1" dirty="0">
                <a:latin typeface="Times New Roman" pitchFamily="18" charset="0"/>
              </a:rPr>
              <a:t> -часть доходов граждан и организаций, которые они обязаны уплачивать в казну(например, налог на доходы физических лиц, земельный налог, транспортный налог и др.)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Неналоговые доходы</a:t>
            </a:r>
            <a:r>
              <a:rPr lang="ru-RU" i="1" dirty="0">
                <a:latin typeface="Times New Roman" pitchFamily="18" charset="0"/>
              </a:rPr>
              <a:t> -платежи в виде штрафов, санкций за нарушение законодательства, платежи за пользование имуществом, доходы от платных услуг населения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Безвозмездные поступления</a:t>
            </a:r>
            <a:r>
              <a:rPr lang="ru-RU" i="1" dirty="0">
                <a:latin typeface="Times New Roman" pitchFamily="18" charset="0"/>
              </a:rPr>
              <a:t> -денежные средства от других бюджетов бюджетной системы (в виде межбюджетных трансфертов), а также от физических и юридических лиц(в </a:t>
            </a:r>
            <a:r>
              <a:rPr lang="ru-RU" i="1" dirty="0" err="1">
                <a:latin typeface="Times New Roman" pitchFamily="18" charset="0"/>
              </a:rPr>
              <a:t>т.ч</a:t>
            </a:r>
            <a:r>
              <a:rPr lang="ru-RU" i="1" dirty="0">
                <a:latin typeface="Times New Roman" pitchFamily="18" charset="0"/>
              </a:rPr>
              <a:t>. в виде добровольных пожертвований</a:t>
            </a:r>
            <a:r>
              <a:rPr lang="ru-RU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>
            <a:extLst>
              <a:ext uri="{FF2B5EF4-FFF2-40B4-BE49-F238E27FC236}">
                <a16:creationId xmlns:a16="http://schemas.microsoft.com/office/drawing/2014/main" id="{69FA6069-D10C-438D-9A0C-A4D8D13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8900" cy="2784475"/>
          </a:xfrm>
        </p:spPr>
        <p:txBody>
          <a:bodyPr/>
          <a:lstStyle/>
          <a:p>
            <a:b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«Экология»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1 088,67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1 087,26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Рисунок 1">
            <a:extLst>
              <a:ext uri="{FF2B5EF4-FFF2-40B4-BE49-F238E27FC236}">
                <a16:creationId xmlns:a16="http://schemas.microsoft.com/office/drawing/2014/main" id="{13701902-F7A6-464B-A268-CD576A3AA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1135063"/>
            <a:ext cx="65706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18" name="Group 286">
            <a:extLst>
              <a:ext uri="{FF2B5EF4-FFF2-40B4-BE49-F238E27FC236}">
                <a16:creationId xmlns:a16="http://schemas.microsoft.com/office/drawing/2014/main" id="{3AD07B42-0C01-4EDC-B5A1-FF6C55A8C906}"/>
              </a:ext>
            </a:extLst>
          </p:cNvPr>
          <p:cNvGraphicFramePr>
            <a:graphicFrameLocks noGrp="1"/>
          </p:cNvGraphicFramePr>
          <p:nvPr/>
        </p:nvGraphicFramePr>
        <p:xfrm>
          <a:off x="417513" y="168275"/>
          <a:ext cx="11506200" cy="6716713"/>
        </p:xfrm>
        <a:graphic>
          <a:graphicData uri="http://schemas.openxmlformats.org/drawingml/2006/table">
            <a:tbl>
              <a:tblPr/>
              <a:tblGrid>
                <a:gridCol w="590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существования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воспроизводства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запасов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Километр; тысяча метров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регулируемых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водоподъемных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нормативу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гидротехнических сооружений, занесенных в реестр объектов недвижимости в качестве бесхозяйных, к общему количеству выявленных бесхозяйных сооружений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 гидротехнических сооружений, зарегистрированных на праве собственности к общему количеству муниципальных гидротехнических сооружений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6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сброса загрязняющих веществ в стоках и повышение качества очистки сточных вод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0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0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представителей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:a16="http://schemas.microsoft.com/office/drawing/2014/main" id="{AB25D3A7-94E7-4B7D-86A6-4CB1B1BA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669925"/>
            <a:ext cx="10515600" cy="132556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«Борьба с борщевиком Сосновского»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план-899,36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- 899,35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0659" name="Объект 4">
            <a:extLst>
              <a:ext uri="{FF2B5EF4-FFF2-40B4-BE49-F238E27FC236}">
                <a16:creationId xmlns:a16="http://schemas.microsoft.com/office/drawing/2014/main" id="{F7BBC554-D0DE-4E6C-85E4-6DBB6753D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8250" y="1995488"/>
            <a:ext cx="5438775" cy="435133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>
            <a:extLst>
              <a:ext uri="{FF2B5EF4-FFF2-40B4-BE49-F238E27FC236}">
                <a16:creationId xmlns:a16="http://schemas.microsoft.com/office/drawing/2014/main" id="{F27BE87D-5158-43DB-84AB-3413853B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«Цифровой городской округ»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- 45 532,49 тыс. 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- 45 049,99 тыс. рублей</a:t>
            </a:r>
          </a:p>
        </p:txBody>
      </p:sp>
      <p:pic>
        <p:nvPicPr>
          <p:cNvPr id="71683" name="Объект 2">
            <a:extLst>
              <a:ext uri="{FF2B5EF4-FFF2-40B4-BE49-F238E27FC236}">
                <a16:creationId xmlns:a16="http://schemas.microsoft.com/office/drawing/2014/main" id="{C21BCE8F-FD78-465A-B81A-834CCD87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2238375"/>
            <a:ext cx="8299450" cy="32226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>
            <a:extLst>
              <a:ext uri="{FF2B5EF4-FFF2-40B4-BE49-F238E27FC236}">
                <a16:creationId xmlns:a16="http://schemas.microsoft.com/office/drawing/2014/main" id="{50176909-9F4F-468A-A007-8FE5558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7900" cy="1489075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информационной технической инфраструктуры экосистемы цифровой экономики</a:t>
            </a:r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-7 496,52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-7 170,52 тыс.рублей</a:t>
            </a:r>
          </a:p>
        </p:txBody>
      </p:sp>
      <p:pic>
        <p:nvPicPr>
          <p:cNvPr id="72707" name="Объект 3">
            <a:extLst>
              <a:ext uri="{FF2B5EF4-FFF2-40B4-BE49-F238E27FC236}">
                <a16:creationId xmlns:a16="http://schemas.microsoft.com/office/drawing/2014/main" id="{9D915BF7-26AF-4CA3-B930-515C93A734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3813" y="2117725"/>
            <a:ext cx="7597775" cy="4351338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053" name="Group 325">
            <a:extLst>
              <a:ext uri="{FF2B5EF4-FFF2-40B4-BE49-F238E27FC236}">
                <a16:creationId xmlns:a16="http://schemas.microsoft.com/office/drawing/2014/main" id="{EA26E33C-D0A7-4DC7-B2BC-78F838A3DE64}"/>
              </a:ext>
            </a:extLst>
          </p:cNvPr>
          <p:cNvGraphicFramePr>
            <a:graphicFrameLocks noGrp="1"/>
          </p:cNvGraphicFramePr>
          <p:nvPr/>
        </p:nvGraphicFramePr>
        <p:xfrm>
          <a:off x="227013" y="204788"/>
          <a:ext cx="11710987" cy="6600825"/>
        </p:xfrm>
        <a:graphic>
          <a:graphicData uri="http://schemas.openxmlformats.org/drawingml/2006/table">
            <a:tbl>
              <a:tblPr/>
              <a:tblGrid>
                <a:gridCol w="728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ОМСУ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информационно-телекоммуникационную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Мбит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/с;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Мбит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Мбит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/с;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Мбит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/с;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–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Мбит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4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90924588-7B8A-4773-885E-46227DDF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7638" y="1439863"/>
            <a:ext cx="2330450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75108" name="Group 356">
            <a:extLst>
              <a:ext uri="{FF2B5EF4-FFF2-40B4-BE49-F238E27FC236}">
                <a16:creationId xmlns:a16="http://schemas.microsoft.com/office/drawing/2014/main" id="{E8989F3B-5A5F-4FAE-A359-E3BFE90F4CD5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36550"/>
          <a:ext cx="11403012" cy="6345238"/>
        </p:xfrm>
        <a:graphic>
          <a:graphicData uri="http://schemas.openxmlformats.org/drawingml/2006/table">
            <a:tbl>
              <a:tblPr/>
              <a:tblGrid>
                <a:gridCol w="749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антенно-мачтовых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1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переписки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подведомственных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ЦИОГВ и ГО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подведомственными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ЦИОГВ и ГО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конфиденциальные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направляемых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исключительно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МСЭД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муниципальных организаций в муниципальном образовании Московской области,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2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домашних хозяйств в муниципальном образовании Московской области, имеющих широкополосный доступ к сети Интернет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>
            <a:extLst>
              <a:ext uri="{FF2B5EF4-FFF2-40B4-BE49-F238E27FC236}">
                <a16:creationId xmlns:a16="http://schemas.microsoft.com/office/drawing/2014/main" id="{D23E5760-5C17-48D8-8907-7BDC7FCC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636250" cy="2120900"/>
          </a:xfrm>
        </p:spPr>
        <p:txBody>
          <a:bodyPr/>
          <a:lstStyle/>
          <a:p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план-38 035,97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факт-37 879,47 тыс.рублей</a:t>
            </a:r>
          </a:p>
        </p:txBody>
      </p:sp>
      <p:pic>
        <p:nvPicPr>
          <p:cNvPr id="75779" name="Рисунок 1">
            <a:extLst>
              <a:ext uri="{FF2B5EF4-FFF2-40B4-BE49-F238E27FC236}">
                <a16:creationId xmlns:a16="http://schemas.microsoft.com/office/drawing/2014/main" id="{1748EC98-76DA-47A7-B5FB-A1B74CCA2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13" y="2959100"/>
            <a:ext cx="56086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76" name="Group 176">
            <a:extLst>
              <a:ext uri="{FF2B5EF4-FFF2-40B4-BE49-F238E27FC236}">
                <a16:creationId xmlns:a16="http://schemas.microsoft.com/office/drawing/2014/main" id="{2CFF4FA5-5338-4A8B-93CD-5B7E41F7B256}"/>
              </a:ext>
            </a:extLst>
          </p:cNvPr>
          <p:cNvGraphicFramePr>
            <a:graphicFrameLocks noGrp="1"/>
          </p:cNvGraphicFramePr>
          <p:nvPr/>
        </p:nvGraphicFramePr>
        <p:xfrm>
          <a:off x="949325" y="649288"/>
          <a:ext cx="10804525" cy="4310062"/>
        </p:xfrm>
        <a:graphic>
          <a:graphicData uri="http://schemas.openxmlformats.org/drawingml/2006/table">
            <a:tbl>
              <a:tblPr/>
              <a:tblGrid>
                <a:gridCol w="56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5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заявителей, ожидающих в очереди более 12 минут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>
            <a:extLst>
              <a:ext uri="{FF2B5EF4-FFF2-40B4-BE49-F238E27FC236}">
                <a16:creationId xmlns:a16="http://schemas.microsoft.com/office/drawing/2014/main" id="{39A0726D-29FE-40C5-9A21-BD48836E66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277813"/>
            <a:ext cx="11010900" cy="788987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Муниципальная программа «Развитие физической культуры и массового спорта»  </a:t>
            </a:r>
            <a:b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78851" name="Rectangle 8">
            <a:extLst>
              <a:ext uri="{FF2B5EF4-FFF2-40B4-BE49-F238E27FC236}">
                <a16:creationId xmlns:a16="http://schemas.microsoft.com/office/drawing/2014/main" id="{66A51A4B-8CCF-4C4C-BA6A-B9885F68B20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0" y="3819525"/>
            <a:ext cx="8691563" cy="2732088"/>
          </a:xfrm>
        </p:spPr>
        <p:txBody>
          <a:bodyPr/>
          <a:lstStyle/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план-115 435,30 тыс.рублей</a:t>
            </a:r>
          </a:p>
          <a:p>
            <a:pPr eaLnBrk="1" hangingPunct="1"/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факт-112 582,93 тыс.рублей</a:t>
            </a:r>
          </a:p>
          <a:p>
            <a:pPr eaLnBrk="1" hangingPunct="1"/>
            <a:endParaRPr lang="ru-RU" altLang="ru-RU" i="1">
              <a:solidFill>
                <a:srgbClr val="FFFF00"/>
              </a:solidFill>
            </a:endParaRPr>
          </a:p>
        </p:txBody>
      </p:sp>
      <p:pic>
        <p:nvPicPr>
          <p:cNvPr id="78852" name="Рисунок 1">
            <a:extLst>
              <a:ext uri="{FF2B5EF4-FFF2-40B4-BE49-F238E27FC236}">
                <a16:creationId xmlns:a16="http://schemas.microsoft.com/office/drawing/2014/main" id="{0F85C1C6-DC64-4861-A6AB-CB74F278D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288" y="1296988"/>
            <a:ext cx="541178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59F53E4-7CA8-4BF9-9DDD-58DB20DA0D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277813"/>
            <a:ext cx="10133012" cy="1187450"/>
          </a:xfrm>
        </p:spPr>
        <p:txBody>
          <a:bodyPr anchor="t"/>
          <a:lstStyle/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424962" name="Rectangle 3">
            <a:extLst>
              <a:ext uri="{FF2B5EF4-FFF2-40B4-BE49-F238E27FC236}">
                <a16:creationId xmlns:a16="http://schemas.microsoft.com/office/drawing/2014/main" id="{428C4C26-7417-4E9D-8DC9-F80C40E6EF7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7713" y="1465263"/>
            <a:ext cx="10694987" cy="4543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Муниципальный долг</a:t>
            </a:r>
            <a:r>
              <a:rPr lang="ru-RU" altLang="ru-RU" sz="2400" i="1" dirty="0">
                <a:latin typeface="Times New Roman" panose="02020603050405020304" pitchFamily="18" charset="0"/>
              </a:rPr>
              <a:t> -финансовые обязательства, возникающие в связи с привлечением кредитов в кредитных организациях, получением бюджетных кредитов   и предоставлением муниципальных гарантий, а также по выпущенным ценным бумагам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Бюджетный кредит-</a:t>
            </a:r>
            <a:r>
              <a:rPr lang="ru-RU" altLang="ru-RU" sz="2400" i="1" dirty="0">
                <a:latin typeface="Times New Roman" panose="02020603050405020304" pitchFamily="18" charset="0"/>
              </a:rPr>
              <a:t> денежные средства, предоставляемые одним бюджетов другому бюджету или юридическому лицу на определенный срок на возвратной основе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Кредиты от кредитных организаций</a:t>
            </a:r>
            <a:r>
              <a:rPr lang="ru-RU" altLang="ru-RU" sz="2400" i="1" dirty="0">
                <a:latin typeface="Times New Roman" panose="02020603050405020304" pitchFamily="18" charset="0"/>
              </a:rPr>
              <a:t> - предоставляются банками, иными кредитно-финансовыми институтами на погашение дефицита бюджета и погашение долговых обязательств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Муниципальная гарантия</a:t>
            </a:r>
            <a:r>
              <a:rPr lang="ru-RU" altLang="ru-RU" sz="2400" i="1" dirty="0">
                <a:latin typeface="Times New Roman" panose="02020603050405020304" pitchFamily="18" charset="0"/>
              </a:rPr>
              <a:t> -обязанность муниципального образования уплатить кредитору определенную денежную сумму за должника из средств местного бюджета при наступлении гарантийного случая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D37A107C-499E-46A0-97D2-A1521FE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физической культуры и массового спорта»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-100 426,8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97 574,43 тыс.рублей</a:t>
            </a:r>
          </a:p>
        </p:txBody>
      </p:sp>
      <p:pic>
        <p:nvPicPr>
          <p:cNvPr id="79875" name="Объект 2">
            <a:extLst>
              <a:ext uri="{FF2B5EF4-FFF2-40B4-BE49-F238E27FC236}">
                <a16:creationId xmlns:a16="http://schemas.microsoft.com/office/drawing/2014/main" id="{4A15E708-F768-4743-AAC1-CBD0127EA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00" y="2166938"/>
            <a:ext cx="7823200" cy="440213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12" name="Group 316">
            <a:extLst>
              <a:ext uri="{FF2B5EF4-FFF2-40B4-BE49-F238E27FC236}">
                <a16:creationId xmlns:a16="http://schemas.microsoft.com/office/drawing/2014/main" id="{BDB2E6D9-6AD9-4BEE-9AB3-B122B0253EE5}"/>
              </a:ext>
            </a:extLst>
          </p:cNvPr>
          <p:cNvGraphicFramePr>
            <a:graphicFrameLocks noGrp="1"/>
          </p:cNvGraphicFramePr>
          <p:nvPr/>
        </p:nvGraphicFramePr>
        <p:xfrm>
          <a:off x="139700" y="177800"/>
          <a:ext cx="12052300" cy="6619875"/>
        </p:xfrm>
        <a:graphic>
          <a:graphicData uri="http://schemas.openxmlformats.org/drawingml/2006/table">
            <a:tbl>
              <a:tblPr/>
              <a:tblGrid>
                <a:gridCol w="753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10 000 населения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619,27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623,65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3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 сроков ввода в эксплуатацию </a:t>
                      </a:r>
                      <a:r>
                        <a:rPr kumimoji="0" lang="ru-RU" altLang="ru-RU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ФОКа</a:t>
                      </a: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плавательным бассейном</a:t>
                      </a:r>
                      <a:endParaRPr kumimoji="0" lang="en-US" alt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жителей муниципального образования Московской области, систематически занимающихся физической культурой и спортом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9,363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8,48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9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выполнивших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(ГТО),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(ГТО)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9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экономике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19" name="Group 199">
            <a:extLst>
              <a:ext uri="{FF2B5EF4-FFF2-40B4-BE49-F238E27FC236}">
                <a16:creationId xmlns:a16="http://schemas.microsoft.com/office/drawing/2014/main" id="{0BDA6F8C-DDCB-4CA3-87F7-49F945A301DB}"/>
              </a:ext>
            </a:extLst>
          </p:cNvPr>
          <p:cNvGraphicFramePr>
            <a:graphicFrameLocks noGrp="1"/>
          </p:cNvGraphicFramePr>
          <p:nvPr/>
        </p:nvGraphicFramePr>
        <p:xfrm>
          <a:off x="485775" y="1093788"/>
          <a:ext cx="11014075" cy="4732337"/>
        </p:xfrm>
        <a:graphic>
          <a:graphicData uri="http://schemas.openxmlformats.org/drawingml/2006/table">
            <a:tbl>
              <a:tblPr/>
              <a:tblGrid>
                <a:gridCol w="541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поручению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Губернатора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«50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диниц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фактической обеспеченности населения муниципального образования Московской области объектами спорта (единовременная пропускная способность объектов спорта)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25,38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>
            <a:extLst>
              <a:ext uri="{FF2B5EF4-FFF2-40B4-BE49-F238E27FC236}">
                <a16:creationId xmlns:a16="http://schemas.microsoft.com/office/drawing/2014/main" id="{F6034E71-66CB-451F-93E1-FA3C81E4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4550" y="365125"/>
            <a:ext cx="12692063" cy="126206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«Подготовка спортивного резерва»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15 008,50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факт 15 008,50 тыс.рублей</a:t>
            </a:r>
          </a:p>
        </p:txBody>
      </p:sp>
      <p:pic>
        <p:nvPicPr>
          <p:cNvPr id="84995" name="Объект 2">
            <a:extLst>
              <a:ext uri="{FF2B5EF4-FFF2-40B4-BE49-F238E27FC236}">
                <a16:creationId xmlns:a16="http://schemas.microsoft.com/office/drawing/2014/main" id="{AA9B846F-6A0A-4818-8D1D-06170DD87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3375" y="1825625"/>
            <a:ext cx="6445250" cy="4351338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125" name="Group 133">
            <a:extLst>
              <a:ext uri="{FF2B5EF4-FFF2-40B4-BE49-F238E27FC236}">
                <a16:creationId xmlns:a16="http://schemas.microsoft.com/office/drawing/2014/main" id="{75E33AC0-E1DE-43BB-B958-E83EBEE4DD0A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84300"/>
          <a:ext cx="10939463" cy="4135438"/>
        </p:xfrm>
        <a:graphic>
          <a:graphicData uri="http://schemas.openxmlformats.org/drawingml/2006/table">
            <a:tbl>
              <a:tblPr/>
              <a:tblGrid>
                <a:gridCol w="503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7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муниципального образования Московской области, в том числе для лиц с ограниченными возможностями здоровья и инвалидов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стипендий победителям и призерам спортивных соревнований различного уровня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>
            <a:extLst>
              <a:ext uri="{FF2B5EF4-FFF2-40B4-BE49-F238E27FC236}">
                <a16:creationId xmlns:a16="http://schemas.microsoft.com/office/drawing/2014/main" id="{BDC1B2D4-F261-4C8B-BB1A-3CE804F22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-101600"/>
            <a:ext cx="11201400" cy="1778000"/>
          </a:xfrm>
        </p:spPr>
        <p:txBody>
          <a:bodyPr anchor="b"/>
          <a:lstStyle/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программа «Жилище»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2700">
                <a:latin typeface="Times New Roman" panose="02020603050405020304" pitchFamily="18" charset="0"/>
              </a:rPr>
            </a:br>
            <a:endParaRPr lang="ru-RU" altLang="ru-RU" sz="2700">
              <a:latin typeface="Times New Roman" panose="02020603050405020304" pitchFamily="18" charset="0"/>
            </a:endParaRPr>
          </a:p>
        </p:txBody>
      </p:sp>
      <p:sp>
        <p:nvSpPr>
          <p:cNvPr id="87043" name="Текст 2">
            <a:extLst>
              <a:ext uri="{FF2B5EF4-FFF2-40B4-BE49-F238E27FC236}">
                <a16:creationId xmlns:a16="http://schemas.microsoft.com/office/drawing/2014/main" id="{8BE81CF0-26DA-471E-B81E-AE9DD9B825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22900"/>
            <a:ext cx="12192000" cy="4603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  <a:t>план- 47 266,9 тыс.рублей</a:t>
            </a:r>
            <a:b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  <a:t>факт- 42 153,5тыс.рублей</a:t>
            </a:r>
            <a:b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400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7044" name="Рисунок 1">
            <a:extLst>
              <a:ext uri="{FF2B5EF4-FFF2-40B4-BE49-F238E27FC236}">
                <a16:creationId xmlns:a16="http://schemas.microsoft.com/office/drawing/2014/main" id="{8A6AAE39-7FEE-4C9F-BE2D-461844F6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47838"/>
            <a:ext cx="6858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id="{30E2D613-990D-43AE-94D9-E57CE781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жильем детей-сирот и детей, оставшихся без попечения родителей»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5 405,0 тыс.рублей</a:t>
            </a:r>
            <a:b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5 404,6 тыс.рублей</a:t>
            </a:r>
          </a:p>
        </p:txBody>
      </p:sp>
      <p:pic>
        <p:nvPicPr>
          <p:cNvPr id="89091" name="Объект 2">
            <a:extLst>
              <a:ext uri="{FF2B5EF4-FFF2-40B4-BE49-F238E27FC236}">
                <a16:creationId xmlns:a16="http://schemas.microsoft.com/office/drawing/2014/main" id="{3FECE539-4E32-48F1-B8FD-58B97192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787525"/>
            <a:ext cx="4351338" cy="435133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88" name="Group 100">
            <a:extLst>
              <a:ext uri="{FF2B5EF4-FFF2-40B4-BE49-F238E27FC236}">
                <a16:creationId xmlns:a16="http://schemas.microsoft.com/office/drawing/2014/main" id="{184B5F9A-D345-4F55-AF40-393F1C9ED381}"/>
              </a:ext>
            </a:extLst>
          </p:cNvPr>
          <p:cNvGraphicFramePr>
            <a:graphicFrameLocks noGrp="1"/>
          </p:cNvGraphicFramePr>
          <p:nvPr/>
        </p:nvGraphicFramePr>
        <p:xfrm>
          <a:off x="944563" y="809625"/>
          <a:ext cx="10533062" cy="4754563"/>
        </p:xfrm>
        <a:graphic>
          <a:graphicData uri="http://schemas.openxmlformats.org/drawingml/2006/table">
            <a:tbl>
              <a:tblPr/>
              <a:tblGrid>
                <a:gridCol w="485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8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:a16="http://schemas.microsoft.com/office/drawing/2014/main" id="{83A0212A-6294-4B1D-A6B0-4876675E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250825"/>
            <a:ext cx="10941050" cy="1590675"/>
          </a:xfrm>
        </p:spPr>
        <p:txBody>
          <a:bodyPr/>
          <a:lstStyle/>
          <a:p>
            <a:pPr algn="ctr"/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«Переселение граждан из многоквартирных жилых домов, признанных аварийными в установленном законодательством порядке»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план- 40 759,90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факт- 35 650,17 тыс.рублей</a:t>
            </a:r>
          </a:p>
        </p:txBody>
      </p:sp>
      <p:pic>
        <p:nvPicPr>
          <p:cNvPr id="91139" name="Объект 2">
            <a:extLst>
              <a:ext uri="{FF2B5EF4-FFF2-40B4-BE49-F238E27FC236}">
                <a16:creationId xmlns:a16="http://schemas.microsoft.com/office/drawing/2014/main" id="{0F283EE4-61D4-42FC-9336-F8EF31A7D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6813" y="3325813"/>
            <a:ext cx="7620000" cy="24765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564" name="Group 196">
            <a:extLst>
              <a:ext uri="{FF2B5EF4-FFF2-40B4-BE49-F238E27FC236}">
                <a16:creationId xmlns:a16="http://schemas.microsoft.com/office/drawing/2014/main" id="{E0DCCE16-1CEC-438C-B265-0C92EDE93B1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503238" y="365125"/>
          <a:ext cx="11320462" cy="6396038"/>
        </p:xfrm>
        <a:graphic>
          <a:graphicData uri="http://schemas.openxmlformats.org/drawingml/2006/table">
            <a:tbl>
              <a:tblPr/>
              <a:tblGrid>
                <a:gridCol w="499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3116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73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73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698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 аварийному жилью - исполнение программы "Переселение граждан из аварийного жилищного фонда в Московской области на 2016-2020 годы"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73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расселенных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906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граждан, расселенных из аварийного жилищного фонда в рамках национального проекта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4BBA2B8-4E53-4711-9F7B-560EDE558F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9600" y="277813"/>
            <a:ext cx="9093200" cy="1016000"/>
          </a:xfrm>
        </p:spPr>
        <p:txBody>
          <a:bodyPr anchor="t"/>
          <a:lstStyle/>
          <a:p>
            <a:pPr eaLnBrk="1" hangingPunct="1"/>
            <a:r>
              <a:rPr lang="ru-RU" altLang="ru-RU" sz="30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направления бюджетной политики городского округа Серебряные Пруды в 2019 году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E5AA75F-A9A2-443C-BA1A-99AD83F58F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293813"/>
            <a:ext cx="11049000" cy="4492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</a:rPr>
              <a:t>повышение эффективности бюджетных расходов;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 повышение доступности и качества   муниципальных услуг;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 безусловное исполнение принятых расходных обязательств;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 умеренная политика в сфере заимствований и управления муниципальным долгом, направленная на снижение муниципального долга;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обеспечение долгосрочной сбалансированности и устойчивости бюджетной системы;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дальнейшая реализация программно-целевых методов управления;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повышение открытости и прозрачности бюджетного процесса;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совершенствование организации муниципальных закупок;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эффективное использованию имущества городского округа;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</a:rPr>
              <a:t>усиление муниципального финансового контроля.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Заголовок 1">
            <a:extLst>
              <a:ext uri="{FF2B5EF4-FFF2-40B4-BE49-F238E27FC236}">
                <a16:creationId xmlns:a16="http://schemas.microsoft.com/office/drawing/2014/main" id="{532B1FA9-820B-4789-AEDD-460738ADF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88900"/>
            <a:ext cx="10096500" cy="1892300"/>
          </a:xfrm>
        </p:spPr>
        <p:txBody>
          <a:bodyPr rtlCol="0"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altLang="ru-RU" sz="2700" dirty="0"/>
            </a:br>
            <a:br>
              <a:rPr lang="ru-RU" altLang="ru-RU" sz="2700" dirty="0"/>
            </a:br>
            <a:br>
              <a:rPr lang="ru-RU" altLang="ru-RU" sz="2700" dirty="0"/>
            </a:br>
            <a:r>
              <a:rPr lang="ru-RU" altLang="ru-RU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программа «Развитие культуры и сохранение культурных традиций»  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br>
              <a:rPr lang="ru-RU" altLang="ru-RU" sz="3600" dirty="0"/>
            </a:br>
            <a:endParaRPr lang="ru-RU" altLang="ru-RU" sz="3600" dirty="0"/>
          </a:p>
        </p:txBody>
      </p:sp>
      <p:sp>
        <p:nvSpPr>
          <p:cNvPr id="93187" name="Rectangle 6">
            <a:extLst>
              <a:ext uri="{FF2B5EF4-FFF2-40B4-BE49-F238E27FC236}">
                <a16:creationId xmlns:a16="http://schemas.microsoft.com/office/drawing/2014/main" id="{C810BE2B-16DD-455D-A4AC-B4272AE4906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90738" y="1025525"/>
            <a:ext cx="8208962" cy="12652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92 690,56 тыс. рублей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90 166,35 тыс. рублей</a:t>
            </a:r>
          </a:p>
        </p:txBody>
      </p:sp>
      <p:pic>
        <p:nvPicPr>
          <p:cNvPr id="93188" name="Рисунок 1">
            <a:extLst>
              <a:ext uri="{FF2B5EF4-FFF2-40B4-BE49-F238E27FC236}">
                <a16:creationId xmlns:a16="http://schemas.microsoft.com/office/drawing/2014/main" id="{C477F463-1786-4939-909F-6E2550254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2522538"/>
            <a:ext cx="477678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>
            <a:extLst>
              <a:ext uri="{FF2B5EF4-FFF2-40B4-BE49-F238E27FC236}">
                <a16:creationId xmlns:a16="http://schemas.microsoft.com/office/drawing/2014/main" id="{E84FAF03-85AA-41F4-A616-9FFF45C2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музейного дела»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2 640,9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2 640,9 тыс.рублей</a:t>
            </a:r>
          </a:p>
        </p:txBody>
      </p:sp>
      <p:pic>
        <p:nvPicPr>
          <p:cNvPr id="94211" name="Объект 2">
            <a:extLst>
              <a:ext uri="{FF2B5EF4-FFF2-40B4-BE49-F238E27FC236}">
                <a16:creationId xmlns:a16="http://schemas.microsoft.com/office/drawing/2014/main" id="{E3485EB6-F9F4-4FE8-8E10-A2759C45B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0" y="3040063"/>
            <a:ext cx="4083050" cy="2709862"/>
          </a:xfrm>
        </p:spPr>
      </p:pic>
      <p:pic>
        <p:nvPicPr>
          <p:cNvPr id="94212" name="Рисунок 3">
            <a:extLst>
              <a:ext uri="{FF2B5EF4-FFF2-40B4-BE49-F238E27FC236}">
                <a16:creationId xmlns:a16="http://schemas.microsoft.com/office/drawing/2014/main" id="{3D8CA1BF-24D9-40E2-AFBC-9B2BD068D6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55838"/>
            <a:ext cx="55943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3" name="Group 99">
            <a:extLst>
              <a:ext uri="{FF2B5EF4-FFF2-40B4-BE49-F238E27FC236}">
                <a16:creationId xmlns:a16="http://schemas.microsoft.com/office/drawing/2014/main" id="{96FE2120-9754-4AA9-8E0F-E06F113C83FF}"/>
              </a:ext>
            </a:extLst>
          </p:cNvPr>
          <p:cNvGraphicFramePr>
            <a:graphicFrameLocks noGrp="1"/>
          </p:cNvGraphicFramePr>
          <p:nvPr/>
        </p:nvGraphicFramePr>
        <p:xfrm>
          <a:off x="790575" y="1246188"/>
          <a:ext cx="10026650" cy="3535362"/>
        </p:xfrm>
        <a:graphic>
          <a:graphicData uri="http://schemas.openxmlformats.org/drawingml/2006/table">
            <a:tbl>
              <a:tblPr/>
              <a:tblGrid>
                <a:gridCol w="461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22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музеев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выставочных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2012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>
            <a:extLst>
              <a:ext uri="{FF2B5EF4-FFF2-40B4-BE49-F238E27FC236}">
                <a16:creationId xmlns:a16="http://schemas.microsoft.com/office/drawing/2014/main" id="{019921DC-EFFF-4171-AC32-E3384996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266700"/>
            <a:ext cx="10590212" cy="1423988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культурно-досуговой деятельности и поддержка творческих проектов»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план-18 156,3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факт-18 156,3 тыс.рублей</a:t>
            </a:r>
          </a:p>
        </p:txBody>
      </p:sp>
      <p:graphicFrame>
        <p:nvGraphicFramePr>
          <p:cNvPr id="94309" name="Group 101">
            <a:extLst>
              <a:ext uri="{FF2B5EF4-FFF2-40B4-BE49-F238E27FC236}">
                <a16:creationId xmlns:a16="http://schemas.microsoft.com/office/drawing/2014/main" id="{891CC449-EDE8-4E49-8E40-1E12C6D207BA}"/>
              </a:ext>
            </a:extLst>
          </p:cNvPr>
          <p:cNvGraphicFramePr>
            <a:graphicFrameLocks noGrp="1"/>
          </p:cNvGraphicFramePr>
          <p:nvPr/>
        </p:nvGraphicFramePr>
        <p:xfrm>
          <a:off x="519113" y="1995488"/>
          <a:ext cx="11201400" cy="2230437"/>
        </p:xfrm>
        <a:graphic>
          <a:graphicData uri="http://schemas.openxmlformats.org/drawingml/2006/table">
            <a:tbl>
              <a:tblPr/>
              <a:tblGrid>
                <a:gridCol w="539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посетителей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киномероприятий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 учреждений КДУ, соответствующих единым Требованиям к условиям деятельности КДУ Московской области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6285" name="Рисунок 1">
            <a:extLst>
              <a:ext uri="{FF2B5EF4-FFF2-40B4-BE49-F238E27FC236}">
                <a16:creationId xmlns:a16="http://schemas.microsoft.com/office/drawing/2014/main" id="{30D918F5-A6DC-4A91-9754-2C5FBBB9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938" y="4446588"/>
            <a:ext cx="32877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>
            <a:extLst>
              <a:ext uri="{FF2B5EF4-FFF2-40B4-BE49-F238E27FC236}">
                <a16:creationId xmlns:a16="http://schemas.microsoft.com/office/drawing/2014/main" id="{93088B66-C4BE-4D7A-9CB1-C73EFFC6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библиотечного дела»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-13 487,76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факт-13 487,52 тыс.рублей</a:t>
            </a:r>
          </a:p>
        </p:txBody>
      </p:sp>
      <p:pic>
        <p:nvPicPr>
          <p:cNvPr id="97283" name="Объект 2">
            <a:extLst>
              <a:ext uri="{FF2B5EF4-FFF2-40B4-BE49-F238E27FC236}">
                <a16:creationId xmlns:a16="http://schemas.microsoft.com/office/drawing/2014/main" id="{95B2BA11-8549-46F4-82B4-8E36A6FA1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3425" y="1027113"/>
            <a:ext cx="4022725" cy="3475037"/>
          </a:xfrm>
        </p:spPr>
      </p:pic>
      <p:pic>
        <p:nvPicPr>
          <p:cNvPr id="97284" name="Рисунок 3">
            <a:extLst>
              <a:ext uri="{FF2B5EF4-FFF2-40B4-BE49-F238E27FC236}">
                <a16:creationId xmlns:a16="http://schemas.microsoft.com/office/drawing/2014/main" id="{A3E90A7F-B1BF-431C-8A63-70ADFD834D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2132013"/>
            <a:ext cx="48561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34" name="Group 130">
            <a:extLst>
              <a:ext uri="{FF2B5EF4-FFF2-40B4-BE49-F238E27FC236}">
                <a16:creationId xmlns:a16="http://schemas.microsoft.com/office/drawing/2014/main" id="{D18F04D7-1D8B-4C51-88A7-473F6AE01032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776413"/>
          <a:ext cx="10596563" cy="3762375"/>
        </p:xfrm>
        <a:graphic>
          <a:graphicData uri="http://schemas.openxmlformats.org/drawingml/2006/table">
            <a:tbl>
              <a:tblPr/>
              <a:tblGrid>
                <a:gridCol w="487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пользователей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10715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библиотек (на 1 жителя в год)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>
            <a:extLst>
              <a:ext uri="{FF2B5EF4-FFF2-40B4-BE49-F238E27FC236}">
                <a16:creationId xmlns:a16="http://schemas.microsoft.com/office/drawing/2014/main" id="{457E77D9-63C1-4CEB-B0D2-AD6D0BCB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3" y="409575"/>
            <a:ext cx="10515600" cy="132556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парков культуры и отдыха»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план-5 477,0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факт- 5 477,0 тыс.рублей</a:t>
            </a:r>
          </a:p>
        </p:txBody>
      </p:sp>
      <p:pic>
        <p:nvPicPr>
          <p:cNvPr id="99331" name="Объект 2">
            <a:extLst>
              <a:ext uri="{FF2B5EF4-FFF2-40B4-BE49-F238E27FC236}">
                <a16:creationId xmlns:a16="http://schemas.microsoft.com/office/drawing/2014/main" id="{AA66700C-3E37-4F0C-A5DF-256A9CFF6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2550" y="1735138"/>
            <a:ext cx="6532563" cy="4899025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2">
            <a:extLst>
              <a:ext uri="{FF2B5EF4-FFF2-40B4-BE49-F238E27FC236}">
                <a16:creationId xmlns:a16="http://schemas.microsoft.com/office/drawing/2014/main" id="{742D0B93-1770-4B2D-8D11-9A71062DE8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75" y="3176588"/>
            <a:ext cx="63690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451" name="Group 99">
            <a:extLst>
              <a:ext uri="{FF2B5EF4-FFF2-40B4-BE49-F238E27FC236}">
                <a16:creationId xmlns:a16="http://schemas.microsoft.com/office/drawing/2014/main" id="{E1FDB3E9-3E62-4DA3-9B6C-1653B794A3A3}"/>
              </a:ext>
            </a:extLst>
          </p:cNvPr>
          <p:cNvGraphicFramePr>
            <a:graphicFrameLocks noGrp="1"/>
          </p:cNvGraphicFramePr>
          <p:nvPr/>
        </p:nvGraphicFramePr>
        <p:xfrm>
          <a:off x="490538" y="404813"/>
          <a:ext cx="10890250" cy="2514600"/>
        </p:xfrm>
        <a:graphic>
          <a:graphicData uri="http://schemas.openxmlformats.org/drawingml/2006/table">
            <a:tbl>
              <a:tblPr/>
              <a:tblGrid>
                <a:gridCol w="501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7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нормативу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парками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>
            <a:extLst>
              <a:ext uri="{FF2B5EF4-FFF2-40B4-BE49-F238E27FC236}">
                <a16:creationId xmlns:a16="http://schemas.microsoft.com/office/drawing/2014/main" id="{5A1ED51A-C021-4EB3-9BAB-A8720458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617200" cy="1563688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«Выполнение отдельных функций культурно-досуговых центров»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-45 120,8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факт-45 120,8 тыс.рублей</a:t>
            </a:r>
          </a:p>
        </p:txBody>
      </p:sp>
      <p:pic>
        <p:nvPicPr>
          <p:cNvPr id="101379" name="Объект 2">
            <a:extLst>
              <a:ext uri="{FF2B5EF4-FFF2-40B4-BE49-F238E27FC236}">
                <a16:creationId xmlns:a16="http://schemas.microsoft.com/office/drawing/2014/main" id="{7D57D0E7-ADF5-436C-810A-CF1082E37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8913" y="2114550"/>
            <a:ext cx="5800725" cy="4351338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83" name="Group 131">
            <a:extLst>
              <a:ext uri="{FF2B5EF4-FFF2-40B4-BE49-F238E27FC236}">
                <a16:creationId xmlns:a16="http://schemas.microsoft.com/office/drawing/2014/main" id="{D381583B-8562-43C3-B9DD-D4E5419DB2B1}"/>
              </a:ext>
            </a:extLst>
          </p:cNvPr>
          <p:cNvGraphicFramePr>
            <a:graphicFrameLocks noGrp="1"/>
          </p:cNvGraphicFramePr>
          <p:nvPr/>
        </p:nvGraphicFramePr>
        <p:xfrm>
          <a:off x="536575" y="1531938"/>
          <a:ext cx="11217275" cy="4313237"/>
        </p:xfrm>
        <a:graphic>
          <a:graphicData uri="http://schemas.openxmlformats.org/drawingml/2006/table">
            <a:tbl>
              <a:tblPr/>
              <a:tblGrid>
                <a:gridCol w="516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9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формирований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5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бюджетников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наемных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предпринимателей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среднемесячному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доходу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8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организаций культуры к уровню 2010 года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6277F4-91D1-4883-8A68-53097D3A1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088" y="252413"/>
            <a:ext cx="10972800" cy="1143000"/>
          </a:xfrm>
        </p:spPr>
        <p:txBody>
          <a:bodyPr anchor="t"/>
          <a:lstStyle/>
          <a:p>
            <a:pPr algn="ctr" eaLnBrk="1" hangingPunct="1"/>
            <a:r>
              <a:rPr lang="ru-RU" altLang="ru-RU" sz="3400">
                <a:latin typeface="Times New Roman" panose="02020603050405020304" pitchFamily="18" charset="0"/>
              </a:rPr>
              <a:t> </a:t>
            </a:r>
            <a:r>
              <a:rPr lang="ru-RU" altLang="ru-RU" sz="3000" b="1" i="1">
                <a:solidFill>
                  <a:srgbClr val="FFFF00"/>
                </a:solidFill>
                <a:latin typeface="Times New Roman" panose="02020603050405020304" pitchFamily="18" charset="0"/>
              </a:rPr>
              <a:t>Основные направления налоговой политики                                           городского округа Серебряные Пруды в 2019 году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463596B-00FA-4D93-B903-DED2DF890C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7250" y="1541463"/>
            <a:ext cx="11334750" cy="4802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/>
              <a:t> </a:t>
            </a:r>
            <a:r>
              <a:rPr lang="ru-RU" altLang="ru-RU" sz="2400" i="1">
                <a:latin typeface="Times New Roman" panose="02020603050405020304" pitchFamily="18" charset="0"/>
              </a:rPr>
              <a:t>увеличение налогового потенциала городского округа за счет налогового стимулирования деловой активности, привлечения инвестиций;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i="1">
                <a:latin typeface="Times New Roman" panose="02020603050405020304" pitchFamily="18" charset="0"/>
              </a:rPr>
              <a:t>   поддержка малого и среднего бизнеса;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i="1">
                <a:latin typeface="Times New Roman" panose="02020603050405020304" pitchFamily="18" charset="0"/>
              </a:rPr>
              <a:t>   сотрудничество с организациями, формирующими налоговый потенциал городского округа;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i="1">
                <a:latin typeface="Times New Roman" panose="02020603050405020304" pitchFamily="18" charset="0"/>
              </a:rPr>
              <a:t>    усиление мер по укреплению налоговой дисциплины налогоплательщиков;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i="1">
                <a:latin typeface="Times New Roman" panose="02020603050405020304" pitchFamily="18" charset="0"/>
              </a:rPr>
              <a:t>   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i="1">
                <a:latin typeface="Times New Roman" panose="02020603050405020304" pitchFamily="18" charset="0"/>
              </a:rPr>
              <a:t>   проведение мероприятий по повышению эффективности управления муниципальной собственностью и увеличение доходов от ее использования.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>
            <a:extLst>
              <a:ext uri="{FF2B5EF4-FFF2-40B4-BE49-F238E27FC236}">
                <a16:creationId xmlns:a16="http://schemas.microsoft.com/office/drawing/2014/main" id="{661678E9-493F-431B-B0BD-ED95CA11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56368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архивного дела»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1 773,0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1 773,0 тыс.рублей</a:t>
            </a:r>
          </a:p>
        </p:txBody>
      </p:sp>
      <p:graphicFrame>
        <p:nvGraphicFramePr>
          <p:cNvPr id="101510" name="Group 134">
            <a:extLst>
              <a:ext uri="{FF2B5EF4-FFF2-40B4-BE49-F238E27FC236}">
                <a16:creationId xmlns:a16="http://schemas.microsoft.com/office/drawing/2014/main" id="{F02B4E65-7705-4016-87D4-E5B20A46C3E0}"/>
              </a:ext>
            </a:extLst>
          </p:cNvPr>
          <p:cNvGraphicFramePr>
            <a:graphicFrameLocks noGrp="1"/>
          </p:cNvGraphicFramePr>
          <p:nvPr/>
        </p:nvGraphicFramePr>
        <p:xfrm>
          <a:off x="1022350" y="2671763"/>
          <a:ext cx="9717088" cy="3779837"/>
        </p:xfrm>
        <a:graphic>
          <a:graphicData uri="http://schemas.openxmlformats.org/drawingml/2006/table">
            <a:tbl>
              <a:tblPr/>
              <a:tblGrid>
                <a:gridCol w="480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архивный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хранящихся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условиях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обеспечивающих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вечное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долговременное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архиве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kumimoji="0" lang="en-US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459" name="Объект 1">
            <a:extLst>
              <a:ext uri="{FF2B5EF4-FFF2-40B4-BE49-F238E27FC236}">
                <a16:creationId xmlns:a16="http://schemas.microsoft.com/office/drawing/2014/main" id="{0AC14083-7F36-4450-AA76-5975F5E8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3460" name="Рисунок 2">
            <a:extLst>
              <a:ext uri="{FF2B5EF4-FFF2-40B4-BE49-F238E27FC236}">
                <a16:creationId xmlns:a16="http://schemas.microsoft.com/office/drawing/2014/main" id="{2604D037-2382-4FB7-92BC-1525665D1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192088"/>
            <a:ext cx="33194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>
            <a:extLst>
              <a:ext uri="{FF2B5EF4-FFF2-40B4-BE49-F238E27FC236}">
                <a16:creationId xmlns:a16="http://schemas.microsoft.com/office/drawing/2014/main" id="{A8AA9D97-05FA-4594-9216-19FB4855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368300"/>
            <a:ext cx="10650537" cy="1457325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Объект 2">
            <a:extLst>
              <a:ext uri="{FF2B5EF4-FFF2-40B4-BE49-F238E27FC236}">
                <a16:creationId xmlns:a16="http://schemas.microsoft.com/office/drawing/2014/main" id="{825C6EEF-AADE-4427-A43A-FF27AD02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6 964,49 тыс.рублей</a:t>
            </a:r>
          </a:p>
          <a:p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6 902,67 тыс.рублей</a:t>
            </a:r>
          </a:p>
        </p:txBody>
      </p:sp>
      <p:pic>
        <p:nvPicPr>
          <p:cNvPr id="104452" name="Рисунок 1">
            <a:extLst>
              <a:ext uri="{FF2B5EF4-FFF2-40B4-BE49-F238E27FC236}">
                <a16:creationId xmlns:a16="http://schemas.microsoft.com/office/drawing/2014/main" id="{F32B2D55-750F-49FF-8F6D-E8970271F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5" y="1624013"/>
            <a:ext cx="62769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67A615A-639E-4B61-B224-94BF44E9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«Молодежь городского округа Серебряные Пруды»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5" name="Rectangle 4">
            <a:extLst>
              <a:ext uri="{FF2B5EF4-FFF2-40B4-BE49-F238E27FC236}">
                <a16:creationId xmlns:a16="http://schemas.microsoft.com/office/drawing/2014/main" id="{A91959A5-BF32-40E3-849E-317A99B3CDD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план- 3 142,6 тыс.рублей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факт- 3 094,7 тыс.рублей</a:t>
            </a:r>
          </a:p>
        </p:txBody>
      </p:sp>
      <p:sp>
        <p:nvSpPr>
          <p:cNvPr id="105476" name="Объект 1">
            <a:extLst>
              <a:ext uri="{FF2B5EF4-FFF2-40B4-BE49-F238E27FC236}">
                <a16:creationId xmlns:a16="http://schemas.microsoft.com/office/drawing/2014/main" id="{5FF7FA32-2005-441C-A71E-C487EDE4D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5477" name="Рисунок 1">
            <a:extLst>
              <a:ext uri="{FF2B5EF4-FFF2-40B4-BE49-F238E27FC236}">
                <a16:creationId xmlns:a16="http://schemas.microsoft.com/office/drawing/2014/main" id="{49C1614A-51D5-4370-B723-1BBAF36F6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1420813"/>
            <a:ext cx="61166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95" name="Group 247">
            <a:extLst>
              <a:ext uri="{FF2B5EF4-FFF2-40B4-BE49-F238E27FC236}">
                <a16:creationId xmlns:a16="http://schemas.microsoft.com/office/drawing/2014/main" id="{10BEC38C-7E4E-4098-A7D1-785A1EA47E61}"/>
              </a:ext>
            </a:extLst>
          </p:cNvPr>
          <p:cNvGraphicFramePr>
            <a:graphicFrameLocks noGrp="1"/>
          </p:cNvGraphicFramePr>
          <p:nvPr/>
        </p:nvGraphicFramePr>
        <p:xfrm>
          <a:off x="347663" y="238125"/>
          <a:ext cx="11126787" cy="6319838"/>
        </p:xfrm>
        <a:graphic>
          <a:graphicData uri="http://schemas.openxmlformats.org/drawingml/2006/table">
            <a:tbl>
              <a:tblPr/>
              <a:tblGrid>
                <a:gridCol w="600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жительства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накопительным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мероприятий с участием молодых граждан, оказавшихся в трудной жизненной ситуации, нуждающихся в особой заботе государства, к общему числу мероприятий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граждан, вовлеченных в добровольческую деятельность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8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 молодых граждан, принимающих участие в мероприятиях по гражданско-патриотическому, духовно-нравственному воспитанию, от общего числа молодых граждан г.о. Серебряные Пруды.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Прямоугольник 1">
            <a:extLst>
              <a:ext uri="{FF2B5EF4-FFF2-40B4-BE49-F238E27FC236}">
                <a16:creationId xmlns:a16="http://schemas.microsoft.com/office/drawing/2014/main" id="{27DCA82D-DB5A-4A02-A1A4-C645507FA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0"/>
            <a:ext cx="45529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Подрограмма «Развитие системы информирования населения»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3 821,9 тыс.рублей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3 807,9 тыс.рублей</a:t>
            </a:r>
          </a:p>
        </p:txBody>
      </p:sp>
      <p:graphicFrame>
        <p:nvGraphicFramePr>
          <p:cNvPr id="105572" name="Group 100">
            <a:extLst>
              <a:ext uri="{FF2B5EF4-FFF2-40B4-BE49-F238E27FC236}">
                <a16:creationId xmlns:a16="http://schemas.microsoft.com/office/drawing/2014/main" id="{D08E17E0-50DE-430D-AC55-A3F616018157}"/>
              </a:ext>
            </a:extLst>
          </p:cNvPr>
          <p:cNvGraphicFramePr>
            <a:graphicFrameLocks noGrp="1"/>
          </p:cNvGraphicFramePr>
          <p:nvPr/>
        </p:nvGraphicFramePr>
        <p:xfrm>
          <a:off x="954088" y="3638550"/>
          <a:ext cx="9852025" cy="3008313"/>
        </p:xfrm>
        <a:graphic>
          <a:graphicData uri="http://schemas.openxmlformats.org/drawingml/2006/table">
            <a:tbl>
              <a:tblPr/>
              <a:tblGrid>
                <a:gridCol w="453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104,18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137,75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7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сетях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7549" name="Рисунок 1">
            <a:extLst>
              <a:ext uri="{FF2B5EF4-FFF2-40B4-BE49-F238E27FC236}">
                <a16:creationId xmlns:a16="http://schemas.microsoft.com/office/drawing/2014/main" id="{43748988-7BC6-4D88-8D33-A7A265B26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100" y="92075"/>
            <a:ext cx="39068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Прямоугольник 2">
            <a:extLst>
              <a:ext uri="{FF2B5EF4-FFF2-40B4-BE49-F238E27FC236}">
                <a16:creationId xmlns:a16="http://schemas.microsoft.com/office/drawing/2014/main" id="{6E0FBC91-C663-42EF-B7B4-63FA660A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176213"/>
            <a:ext cx="112204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666 728,1 тыс.рублей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665 008,6 тыс.рублей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71" name="Рисунок 1">
            <a:extLst>
              <a:ext uri="{FF2B5EF4-FFF2-40B4-BE49-F238E27FC236}">
                <a16:creationId xmlns:a16="http://schemas.microsoft.com/office/drawing/2014/main" id="{337253DA-2A01-408A-A5B4-BB0AF8E09C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425" y="2714625"/>
            <a:ext cx="50339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Рисунок 2">
            <a:extLst>
              <a:ext uri="{FF2B5EF4-FFF2-40B4-BE49-F238E27FC236}">
                <a16:creationId xmlns:a16="http://schemas.microsoft.com/office/drawing/2014/main" id="{40C61940-5285-4929-A73D-9B092E9440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434975"/>
            <a:ext cx="3670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>
            <a:extLst>
              <a:ext uri="{FF2B5EF4-FFF2-40B4-BE49-F238E27FC236}">
                <a16:creationId xmlns:a16="http://schemas.microsoft.com/office/drawing/2014/main" id="{34379D07-5D7B-4015-B372-B8F0F7F8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«Дошкольное образование»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183 322,3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183 267,1 тыс.рублей</a:t>
            </a:r>
          </a:p>
        </p:txBody>
      </p:sp>
      <p:pic>
        <p:nvPicPr>
          <p:cNvPr id="110595" name="Объект 2">
            <a:extLst>
              <a:ext uri="{FF2B5EF4-FFF2-40B4-BE49-F238E27FC236}">
                <a16:creationId xmlns:a16="http://schemas.microsoft.com/office/drawing/2014/main" id="{0DC36410-8273-4FD5-9DFF-0E0AE9875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4950" y="2008188"/>
            <a:ext cx="5802313" cy="4352925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34" name="Group 166">
            <a:extLst>
              <a:ext uri="{FF2B5EF4-FFF2-40B4-BE49-F238E27FC236}">
                <a16:creationId xmlns:a16="http://schemas.microsoft.com/office/drawing/2014/main" id="{A2B921BA-6342-4D40-A07F-488F6E0D9030}"/>
              </a:ext>
            </a:extLst>
          </p:cNvPr>
          <p:cNvGraphicFramePr>
            <a:graphicFrameLocks noGrp="1"/>
          </p:cNvGraphicFramePr>
          <p:nvPr/>
        </p:nvGraphicFramePr>
        <p:xfrm>
          <a:off x="417513" y="550863"/>
          <a:ext cx="11525250" cy="5578475"/>
        </p:xfrm>
        <a:graphic>
          <a:graphicData uri="http://schemas.openxmlformats.org/drawingml/2006/table">
            <a:tbl>
              <a:tblPr/>
              <a:tblGrid>
                <a:gridCol w="530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5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109,67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производилась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2/3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заработка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ТК РФ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воспитанников дошкольных образовательных организаций, обучающихся по программам, соответствующим требованиям федерального государственного образовательного стандарта дошкольного образования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>
            <a:extLst>
              <a:ext uri="{FF2B5EF4-FFF2-40B4-BE49-F238E27FC236}">
                <a16:creationId xmlns:a16="http://schemas.microsoft.com/office/drawing/2014/main" id="{54C8F76B-E8E7-4C3F-A5CD-AB8B10CF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800"/>
            <a:ext cx="10515600" cy="125888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«Общее образование»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418 527,7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417 027,5 тыс.рублей</a:t>
            </a:r>
          </a:p>
        </p:txBody>
      </p:sp>
      <p:pic>
        <p:nvPicPr>
          <p:cNvPr id="112643" name="Объект 2">
            <a:extLst>
              <a:ext uri="{FF2B5EF4-FFF2-40B4-BE49-F238E27FC236}">
                <a16:creationId xmlns:a16="http://schemas.microsoft.com/office/drawing/2014/main" id="{2345E240-9609-4A63-B9D7-6E1431E90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3292475"/>
            <a:ext cx="4899025" cy="2762250"/>
          </a:xfrm>
        </p:spPr>
      </p:pic>
      <p:pic>
        <p:nvPicPr>
          <p:cNvPr id="112644" name="Рисунок 3">
            <a:extLst>
              <a:ext uri="{FF2B5EF4-FFF2-40B4-BE49-F238E27FC236}">
                <a16:creationId xmlns:a16="http://schemas.microsoft.com/office/drawing/2014/main" id="{9CEA8559-E88E-479E-B845-DE45FFE2C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1046163"/>
            <a:ext cx="44354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93" name="Group 229">
            <a:extLst>
              <a:ext uri="{FF2B5EF4-FFF2-40B4-BE49-F238E27FC236}">
                <a16:creationId xmlns:a16="http://schemas.microsoft.com/office/drawing/2014/main" id="{E4E22274-2DAA-403E-9349-7942B54D126C}"/>
              </a:ext>
            </a:extLst>
          </p:cNvPr>
          <p:cNvGraphicFramePr>
            <a:graphicFrameLocks noGrp="1"/>
          </p:cNvGraphicFramePr>
          <p:nvPr/>
        </p:nvGraphicFramePr>
        <p:xfrm>
          <a:off x="749300" y="468313"/>
          <a:ext cx="10969625" cy="6088062"/>
        </p:xfrm>
        <a:graphic>
          <a:graphicData uri="http://schemas.openxmlformats.org/drawingml/2006/table">
            <a:tbl>
              <a:tblPr/>
              <a:tblGrid>
                <a:gridCol w="505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среднемесячному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стандартами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школ, находящихся в «красной зоне»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учителей, заместителей директоров и директоров школ, повысивших уровень квалификации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5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C7C1366-7BC2-4C1E-A557-B0FD1C85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-333375"/>
            <a:ext cx="10820400" cy="2162175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b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  <p:pic>
        <p:nvPicPr>
          <p:cNvPr id="16387" name="Рисунок 2">
            <a:extLst>
              <a:ext uri="{FF2B5EF4-FFF2-40B4-BE49-F238E27FC236}">
                <a16:creationId xmlns:a16="http://schemas.microsoft.com/office/drawing/2014/main" id="{6CF2EF73-78C0-43E5-85CC-D7FC41345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5049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>
            <a:extLst>
              <a:ext uri="{FF2B5EF4-FFF2-40B4-BE49-F238E27FC236}">
                <a16:creationId xmlns:a16="http://schemas.microsoft.com/office/drawing/2014/main" id="{A5D5A5A6-ADAB-4767-B60F-0401A70C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239713"/>
            <a:ext cx="10515600" cy="1327150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«Дополнительное образование детей»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-49 612,52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49 612,36 тыс.рублей</a:t>
            </a:r>
          </a:p>
        </p:txBody>
      </p:sp>
      <p:pic>
        <p:nvPicPr>
          <p:cNvPr id="114691" name="Объект 2">
            <a:extLst>
              <a:ext uri="{FF2B5EF4-FFF2-40B4-BE49-F238E27FC236}">
                <a16:creationId xmlns:a16="http://schemas.microsoft.com/office/drawing/2014/main" id="{85F99158-2782-47A1-B02E-45F710122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563" y="903288"/>
            <a:ext cx="4402137" cy="2935287"/>
          </a:xfrm>
        </p:spPr>
      </p:pic>
      <p:pic>
        <p:nvPicPr>
          <p:cNvPr id="114692" name="Рисунок 3">
            <a:extLst>
              <a:ext uri="{FF2B5EF4-FFF2-40B4-BE49-F238E27FC236}">
                <a16:creationId xmlns:a16="http://schemas.microsoft.com/office/drawing/2014/main" id="{4BC23B41-F087-4461-92C2-B91B75EA40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2370138"/>
            <a:ext cx="50800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42" name="Group 230">
            <a:extLst>
              <a:ext uri="{FF2B5EF4-FFF2-40B4-BE49-F238E27FC236}">
                <a16:creationId xmlns:a16="http://schemas.microsoft.com/office/drawing/2014/main" id="{22E68396-04E4-4C38-ACEC-E0A87E1F4688}"/>
              </a:ext>
            </a:extLst>
          </p:cNvPr>
          <p:cNvGraphicFramePr>
            <a:graphicFrameLocks noGrp="1"/>
          </p:cNvGraphicFramePr>
          <p:nvPr/>
        </p:nvGraphicFramePr>
        <p:xfrm>
          <a:off x="946150" y="468313"/>
          <a:ext cx="10909300" cy="5151437"/>
        </p:xfrm>
        <a:graphic>
          <a:graphicData uri="http://schemas.openxmlformats.org/drawingml/2006/table">
            <a:tbl>
              <a:tblPr/>
              <a:tblGrid>
                <a:gridCol w="502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102,87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организаций дополнительного образования и организаций, осуществляющих спортивную подготовку, принимающих заявления на обучение через РПГУ, в общем числе организаций дополнительного образования в сферах образования и культуры и организаций, осуществляющих спортивную подготовку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2">
            <a:extLst>
              <a:ext uri="{FF2B5EF4-FFF2-40B4-BE49-F238E27FC236}">
                <a16:creationId xmlns:a16="http://schemas.microsoft.com/office/drawing/2014/main" id="{B4954B9C-6FD7-4A7D-880D-B24D2440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95263"/>
            <a:ext cx="8072437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538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ct val="100000"/>
              </a:lnSpc>
              <a:spcBef>
                <a:spcPts val="538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 городского округа» </a:t>
            </a:r>
          </a:p>
          <a:p>
            <a:pPr algn="ctr" eaLnBrk="1" hangingPunct="1">
              <a:lnSpc>
                <a:spcPct val="100000"/>
              </a:lnSpc>
              <a:spcBef>
                <a:spcPts val="538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18 025,0 тыс.рублей</a:t>
            </a:r>
          </a:p>
          <a:p>
            <a:pPr algn="ctr" eaLnBrk="1" hangingPunct="1">
              <a:lnSpc>
                <a:spcPct val="100000"/>
              </a:lnSpc>
              <a:spcBef>
                <a:spcPts val="538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16 555,0 тыс.рублей </a:t>
            </a:r>
          </a:p>
          <a:p>
            <a:pPr algn="ctr" eaLnBrk="1" hangingPunct="1">
              <a:lnSpc>
                <a:spcPct val="100000"/>
              </a:lnSpc>
              <a:spcBef>
                <a:spcPts val="538"/>
              </a:spcBef>
              <a:buFontTx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6739" name="Рисунок 1">
            <a:extLst>
              <a:ext uri="{FF2B5EF4-FFF2-40B4-BE49-F238E27FC236}">
                <a16:creationId xmlns:a16="http://schemas.microsoft.com/office/drawing/2014/main" id="{86540766-3E22-41FA-B924-09553B1F6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" y="3381375"/>
            <a:ext cx="45688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Рисунок 2">
            <a:extLst>
              <a:ext uri="{FF2B5EF4-FFF2-40B4-BE49-F238E27FC236}">
                <a16:creationId xmlns:a16="http://schemas.microsoft.com/office/drawing/2014/main" id="{C64BA748-0C05-4FC9-8A11-6B2FB3022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700" y="195263"/>
            <a:ext cx="23907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Рисунок 3">
            <a:extLst>
              <a:ext uri="{FF2B5EF4-FFF2-40B4-BE49-F238E27FC236}">
                <a16:creationId xmlns:a16="http://schemas.microsoft.com/office/drawing/2014/main" id="{6420F784-6AC6-4653-98AF-FA62D2CA6D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3727450"/>
            <a:ext cx="37131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>
            <a:extLst>
              <a:ext uri="{FF2B5EF4-FFF2-40B4-BE49-F238E27FC236}">
                <a16:creationId xmlns:a16="http://schemas.microsoft.com/office/drawing/2014/main" id="{ED9AC1FA-8F73-45DA-B46F-9E75EA58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«Профилактика преступлений и иных правонарушений»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2 548,30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1 867,53 тыс.рублей</a:t>
            </a:r>
          </a:p>
        </p:txBody>
      </p:sp>
      <p:pic>
        <p:nvPicPr>
          <p:cNvPr id="117763" name="Объект 2">
            <a:extLst>
              <a:ext uri="{FF2B5EF4-FFF2-40B4-BE49-F238E27FC236}">
                <a16:creationId xmlns:a16="http://schemas.microsoft.com/office/drawing/2014/main" id="{4C5E3B10-DE20-4BC1-A78E-BD60DF345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1275" y="2519363"/>
            <a:ext cx="4440238" cy="3330575"/>
          </a:xfrm>
        </p:spPr>
      </p:pic>
      <p:pic>
        <p:nvPicPr>
          <p:cNvPr id="117764" name="Рисунок 3">
            <a:extLst>
              <a:ext uri="{FF2B5EF4-FFF2-40B4-BE49-F238E27FC236}">
                <a16:creationId xmlns:a16="http://schemas.microsoft.com/office/drawing/2014/main" id="{A3B3E1F8-58F8-4179-BC6A-6958AFC2FA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2647950"/>
            <a:ext cx="25130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13" name="Group 229">
            <a:extLst>
              <a:ext uri="{FF2B5EF4-FFF2-40B4-BE49-F238E27FC236}">
                <a16:creationId xmlns:a16="http://schemas.microsoft.com/office/drawing/2014/main" id="{FFAC7D46-1CA5-4EA5-AD16-5419B16753D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33413"/>
          <a:ext cx="10841038" cy="5538787"/>
        </p:xfrm>
        <a:graphic>
          <a:graphicData uri="http://schemas.openxmlformats.org/drawingml/2006/table">
            <a:tbl>
              <a:tblPr/>
              <a:tblGrid>
                <a:gridCol w="49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7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совершивших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 к базовому году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територии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выявленных административных правонарушений при содействии членов общественных объединений правоохранительной направленности          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7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лиц (школьников, студентов), охваченных профилактическими медицинскими осмотрами с целью раннего выявления незаконного потребления наркотических средств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 к базовому году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 (учреждений) оборудованных  в целях антитеррористической защищенности средствами  безопасности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 к базовому году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>
            <a:extLst>
              <a:ext uri="{FF2B5EF4-FFF2-40B4-BE49-F238E27FC236}">
                <a16:creationId xmlns:a16="http://schemas.microsoft.com/office/drawing/2014/main" id="{08A818A6-F58A-495C-941F-0262A5B7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5"/>
            <a:ext cx="10810875" cy="228758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«Снижение рисков и смягчение последствий чрезвычайных ситуаций природного и техногенного характера»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6 725,2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6 167,0 тыс.рублей</a:t>
            </a:r>
          </a:p>
        </p:txBody>
      </p:sp>
      <p:pic>
        <p:nvPicPr>
          <p:cNvPr id="119811" name="Объект 2">
            <a:extLst>
              <a:ext uri="{FF2B5EF4-FFF2-40B4-BE49-F238E27FC236}">
                <a16:creationId xmlns:a16="http://schemas.microsoft.com/office/drawing/2014/main" id="{A7FEE3C5-B86B-4D54-BACE-B2E47CA54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4550" y="1419225"/>
            <a:ext cx="5810250" cy="4351338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67" name="Group 163">
            <a:extLst>
              <a:ext uri="{FF2B5EF4-FFF2-40B4-BE49-F238E27FC236}">
                <a16:creationId xmlns:a16="http://schemas.microsoft.com/office/drawing/2014/main" id="{13B5E033-16AC-446B-BE6B-93B962F7571D}"/>
              </a:ext>
            </a:extLst>
          </p:cNvPr>
          <p:cNvGraphicFramePr>
            <a:graphicFrameLocks noGrp="1"/>
          </p:cNvGraphicFramePr>
          <p:nvPr/>
        </p:nvGraphicFramePr>
        <p:xfrm>
          <a:off x="955675" y="715963"/>
          <a:ext cx="10623550" cy="5921375"/>
        </p:xfrm>
        <a:graphic>
          <a:graphicData uri="http://schemas.openxmlformats.org/drawingml/2006/table">
            <a:tbl>
              <a:tblPr/>
              <a:tblGrid>
                <a:gridCol w="489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4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происшествий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органом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воде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5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>
            <a:extLst>
              <a:ext uri="{FF2B5EF4-FFF2-40B4-BE49-F238E27FC236}">
                <a16:creationId xmlns:a16="http://schemas.microsoft.com/office/drawing/2014/main" id="{22A9203B-4760-454E-8A3C-761C72C5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и совершенствование систем оповещения и информирования населения»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704,0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647,0 тыс.рублей</a:t>
            </a:r>
          </a:p>
        </p:txBody>
      </p:sp>
      <p:graphicFrame>
        <p:nvGraphicFramePr>
          <p:cNvPr id="124997" name="Group 69">
            <a:extLst>
              <a:ext uri="{FF2B5EF4-FFF2-40B4-BE49-F238E27FC236}">
                <a16:creationId xmlns:a16="http://schemas.microsoft.com/office/drawing/2014/main" id="{407F3487-3B0A-4123-9600-9C1DBA0D8656}"/>
              </a:ext>
            </a:extLst>
          </p:cNvPr>
          <p:cNvGraphicFramePr>
            <a:graphicFrameLocks noGrp="1"/>
          </p:cNvGraphicFramePr>
          <p:nvPr/>
        </p:nvGraphicFramePr>
        <p:xfrm>
          <a:off x="692150" y="2438400"/>
          <a:ext cx="10877550" cy="3022600"/>
        </p:xfrm>
        <a:graphic>
          <a:graphicData uri="http://schemas.openxmlformats.org/drawingml/2006/table">
            <a:tbl>
              <a:tblPr/>
              <a:tblGrid>
                <a:gridCol w="501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1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оповещения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>
            <a:extLst>
              <a:ext uri="{FF2B5EF4-FFF2-40B4-BE49-F238E27FC236}">
                <a16:creationId xmlns:a16="http://schemas.microsoft.com/office/drawing/2014/main" id="{92381CF7-EB63-44FB-9952-71858533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7525" cy="1744663"/>
          </a:xfrm>
        </p:spPr>
        <p:txBody>
          <a:bodyPr/>
          <a:lstStyle/>
          <a:p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пожарной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безопасности»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8 047,5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факт 7 873,5 тыс.рублей</a:t>
            </a:r>
          </a:p>
        </p:txBody>
      </p:sp>
      <p:graphicFrame>
        <p:nvGraphicFramePr>
          <p:cNvPr id="126054" name="Group 102">
            <a:extLst>
              <a:ext uri="{FF2B5EF4-FFF2-40B4-BE49-F238E27FC236}">
                <a16:creationId xmlns:a16="http://schemas.microsoft.com/office/drawing/2014/main" id="{BE62BA1A-4FB7-4D9D-BC04-CBC8D78BE5C6}"/>
              </a:ext>
            </a:extLst>
          </p:cNvPr>
          <p:cNvGraphicFramePr>
            <a:graphicFrameLocks noGrp="1"/>
          </p:cNvGraphicFramePr>
          <p:nvPr/>
        </p:nvGraphicFramePr>
        <p:xfrm>
          <a:off x="1222375" y="3336925"/>
          <a:ext cx="9464675" cy="2613025"/>
        </p:xfrm>
        <a:graphic>
          <a:graphicData uri="http://schemas.openxmlformats.org/drawingml/2006/table">
            <a:tbl>
              <a:tblPr/>
              <a:tblGrid>
                <a:gridCol w="4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6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защищенности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периоду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Подмосковье без пожаров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933" name="Рисунок 1">
            <a:extLst>
              <a:ext uri="{FF2B5EF4-FFF2-40B4-BE49-F238E27FC236}">
                <a16:creationId xmlns:a16="http://schemas.microsoft.com/office/drawing/2014/main" id="{538A0583-FD56-4E74-989A-3165F8A71E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525463"/>
            <a:ext cx="3108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>
            <a:extLst>
              <a:ext uri="{FF2B5EF4-FFF2-40B4-BE49-F238E27FC236}">
                <a16:creationId xmlns:a16="http://schemas.microsoft.com/office/drawing/2014/main" id="{45F7EE1F-DDEF-4491-BCF1-631C2F76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0" y="80963"/>
            <a:ext cx="7335838" cy="1928812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населения»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789,8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725,1 тыс.рублей </a:t>
            </a:r>
          </a:p>
        </p:txBody>
      </p:sp>
      <p:graphicFrame>
        <p:nvGraphicFramePr>
          <p:cNvPr id="128102" name="Group 102">
            <a:extLst>
              <a:ext uri="{FF2B5EF4-FFF2-40B4-BE49-F238E27FC236}">
                <a16:creationId xmlns:a16="http://schemas.microsoft.com/office/drawing/2014/main" id="{CF469393-AFEE-4A18-921D-D42C0064CE31}"/>
              </a:ext>
            </a:extLst>
          </p:cNvPr>
          <p:cNvGraphicFramePr>
            <a:graphicFrameLocks noGrp="1"/>
          </p:cNvGraphicFramePr>
          <p:nvPr/>
        </p:nvGraphicFramePr>
        <p:xfrm>
          <a:off x="877888" y="3376613"/>
          <a:ext cx="9263062" cy="2795587"/>
        </p:xfrm>
        <a:graphic>
          <a:graphicData uri="http://schemas.openxmlformats.org/drawingml/2006/table">
            <a:tbl>
              <a:tblPr/>
              <a:tblGrid>
                <a:gridCol w="419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Привлечение участковых врачей: 1 врач-1 участок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4957" name="Рисунок 2">
            <a:extLst>
              <a:ext uri="{FF2B5EF4-FFF2-40B4-BE49-F238E27FC236}">
                <a16:creationId xmlns:a16="http://schemas.microsoft.com/office/drawing/2014/main" id="{9DC50DCE-1C45-454C-A7E9-5A5622242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846138"/>
            <a:ext cx="29273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Объект 5">
            <a:extLst>
              <a:ext uri="{FF2B5EF4-FFF2-40B4-BE49-F238E27FC236}">
                <a16:creationId xmlns:a16="http://schemas.microsoft.com/office/drawing/2014/main" id="{9440A3F2-6581-42BD-BC8F-6210F3036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113" y="547688"/>
            <a:ext cx="3033712" cy="2286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:a16="http://schemas.microsoft.com/office/drawing/2014/main" id="{D175A683-23A7-4FAA-878B-E6B6079B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8588"/>
            <a:ext cx="950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14F468-02BF-4373-B33F-FAD0EE07FD18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887413"/>
          <a:ext cx="11106150" cy="55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5452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</a:p>
                  </a:txBody>
                  <a:tcPr marL="91455" marR="91455" marT="45723" marB="45723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год</a:t>
                      </a:r>
                    </a:p>
                  </a:txBody>
                  <a:tcPr marL="91455" marR="91455" marT="45723" marB="45723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2020 год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89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конец</a:t>
                      </a:r>
                      <a:r>
                        <a:rPr lang="ru-RU" sz="2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24 115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23 986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23 783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23 783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163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Жилищной фонд на конец года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710,21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69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</a:t>
                      </a:r>
                    </a:p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  <a:r>
                        <a:rPr lang="ru-RU" sz="2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41 190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43086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43927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43927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89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  <a:p>
                      <a:pPr algn="ctr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домов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16,81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5" marR="91455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Прямоугольник 3">
            <a:extLst>
              <a:ext uri="{FF2B5EF4-FFF2-40B4-BE49-F238E27FC236}">
                <a16:creationId xmlns:a16="http://schemas.microsoft.com/office/drawing/2014/main" id="{171DEFD4-143C-46EB-BB66-15147AD0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0"/>
            <a:ext cx="62865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 программа   «Предпринимательство»  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12 089,5 тыс.рублей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 9 060,3 тыс.рублей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2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5955" name="Рисунок 1">
            <a:extLst>
              <a:ext uri="{FF2B5EF4-FFF2-40B4-BE49-F238E27FC236}">
                <a16:creationId xmlns:a16="http://schemas.microsoft.com/office/drawing/2014/main" id="{DA9AC826-4B4E-436C-8EC3-895C95EC2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838" y="3044825"/>
            <a:ext cx="3721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Рисунок 2">
            <a:extLst>
              <a:ext uri="{FF2B5EF4-FFF2-40B4-BE49-F238E27FC236}">
                <a16:creationId xmlns:a16="http://schemas.microsoft.com/office/drawing/2014/main" id="{84A5BD3F-B9EB-4F83-B9F3-75EA146EA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75" y="2159000"/>
            <a:ext cx="28781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>
            <a:extLst>
              <a:ext uri="{FF2B5EF4-FFF2-40B4-BE49-F238E27FC236}">
                <a16:creationId xmlns:a16="http://schemas.microsoft.com/office/drawing/2014/main" id="{C13A308A-6363-4869-B3A1-3C3E714C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143000"/>
            <a:ext cx="10490200" cy="547688"/>
          </a:xfrm>
        </p:spPr>
        <p:txBody>
          <a:bodyPr/>
          <a:lstStyle/>
          <a:p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308,34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243,67 тыс.рублей</a:t>
            </a:r>
          </a:p>
        </p:txBody>
      </p:sp>
      <p:pic>
        <p:nvPicPr>
          <p:cNvPr id="128003" name="Рисунок 3">
            <a:extLst>
              <a:ext uri="{FF2B5EF4-FFF2-40B4-BE49-F238E27FC236}">
                <a16:creationId xmlns:a16="http://schemas.microsoft.com/office/drawing/2014/main" id="{620EDB38-AC05-476E-849D-A142CAF7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287713"/>
            <a:ext cx="4267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Объект 1">
            <a:extLst>
              <a:ext uri="{FF2B5EF4-FFF2-40B4-BE49-F238E27FC236}">
                <a16:creationId xmlns:a16="http://schemas.microsoft.com/office/drawing/2014/main" id="{D633A3A0-B8BC-45E1-AD38-84812C8C6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2954338"/>
            <a:ext cx="10515600" cy="4351337"/>
          </a:xfrm>
        </p:spPr>
        <p:txBody>
          <a:bodyPr/>
          <a:lstStyle/>
          <a:p>
            <a:endParaRPr lang="ru-RU" altLang="ru-RU" u="sng"/>
          </a:p>
        </p:txBody>
      </p:sp>
      <p:pic>
        <p:nvPicPr>
          <p:cNvPr id="128005" name="Рисунок 2">
            <a:extLst>
              <a:ext uri="{FF2B5EF4-FFF2-40B4-BE49-F238E27FC236}">
                <a16:creationId xmlns:a16="http://schemas.microsoft.com/office/drawing/2014/main" id="{7E12B9D9-07DC-40DA-B9AC-FB6749F9F5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025" y="398463"/>
            <a:ext cx="38306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283" name="Group 187">
            <a:extLst>
              <a:ext uri="{FF2B5EF4-FFF2-40B4-BE49-F238E27FC236}">
                <a16:creationId xmlns:a16="http://schemas.microsoft.com/office/drawing/2014/main" id="{54225850-D84A-48DF-8768-1674C54FC8A2}"/>
              </a:ext>
            </a:extLst>
          </p:cNvPr>
          <p:cNvGraphicFramePr>
            <a:graphicFrameLocks noGrp="1"/>
          </p:cNvGraphicFramePr>
          <p:nvPr/>
        </p:nvGraphicFramePr>
        <p:xfrm>
          <a:off x="936625" y="1052513"/>
          <a:ext cx="10615613" cy="5013325"/>
        </p:xfrm>
        <a:graphic>
          <a:graphicData uri="http://schemas.openxmlformats.org/drawingml/2006/table">
            <a:tbl>
              <a:tblPr/>
              <a:tblGrid>
                <a:gridCol w="48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7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пострадавших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смертельным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8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8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МСП в расчете на 10 тыс. человек населения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278,31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>
            <a:extLst>
              <a:ext uri="{FF2B5EF4-FFF2-40B4-BE49-F238E27FC236}">
                <a16:creationId xmlns:a16="http://schemas.microsoft.com/office/drawing/2014/main" id="{76513B13-D57C-4678-B9F8-730B7D41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114300"/>
            <a:ext cx="11072812" cy="211613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потребительского рынка и услуг»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11 620,50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8 591,85 тыс.рублей</a:t>
            </a:r>
          </a:p>
        </p:txBody>
      </p:sp>
      <p:pic>
        <p:nvPicPr>
          <p:cNvPr id="130051" name="Объект 2">
            <a:extLst>
              <a:ext uri="{FF2B5EF4-FFF2-40B4-BE49-F238E27FC236}">
                <a16:creationId xmlns:a16="http://schemas.microsoft.com/office/drawing/2014/main" id="{97B95E27-E535-42BE-8515-B4B21ED56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877888"/>
            <a:ext cx="5362575" cy="2895600"/>
          </a:xfrm>
        </p:spPr>
      </p:pic>
      <p:pic>
        <p:nvPicPr>
          <p:cNvPr id="130052" name="Рисунок 3">
            <a:extLst>
              <a:ext uri="{FF2B5EF4-FFF2-40B4-BE49-F238E27FC236}">
                <a16:creationId xmlns:a16="http://schemas.microsoft.com/office/drawing/2014/main" id="{A0FAFD45-136D-4E2F-913A-41B236D5D1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338" y="2700338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416" name="Group 272">
            <a:extLst>
              <a:ext uri="{FF2B5EF4-FFF2-40B4-BE49-F238E27FC236}">
                <a16:creationId xmlns:a16="http://schemas.microsoft.com/office/drawing/2014/main" id="{69946E71-FE08-4D39-B8ED-F4219F849BD7}"/>
              </a:ext>
            </a:extLst>
          </p:cNvPr>
          <p:cNvGraphicFramePr>
            <a:graphicFrameLocks noGrp="1"/>
          </p:cNvGraphicFramePr>
          <p:nvPr/>
        </p:nvGraphicFramePr>
        <p:xfrm>
          <a:off x="895350" y="407988"/>
          <a:ext cx="10685463" cy="6194425"/>
        </p:xfrm>
        <a:graphic>
          <a:graphicData uri="http://schemas.openxmlformats.org/drawingml/2006/table">
            <a:tbl>
              <a:tblPr/>
              <a:tblGrid>
                <a:gridCol w="492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Рабочее место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"100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Подмосковья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Обеспеченность населения площадью торговых объектов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жителей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1150,7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 посадочных мест на объектах общественного питания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Посадочное место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5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обращений по вопросу защиты прав потребителей от общего количества поступивших обращений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1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обслуживаемых населенных пунктов от общего числа населенных пунктов муниципального образования, соответствующих критериям отбора получателей субсидии на частичную компенсацию транспортных расходов организаций и индивидуальных предпринимателей по доставке продовольственных и не продовольственных товаров в сельские населенные пункты муниципального образования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60C7D74-3D4E-4A72-AF2C-2167C5EF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программа «Управление имуществом и финансами»  </a:t>
            </a:r>
          </a:p>
        </p:txBody>
      </p:sp>
      <p:sp>
        <p:nvSpPr>
          <p:cNvPr id="132099" name="Текст 1">
            <a:extLst>
              <a:ext uri="{FF2B5EF4-FFF2-40B4-BE49-F238E27FC236}">
                <a16:creationId xmlns:a16="http://schemas.microsoft.com/office/drawing/2014/main" id="{3B27630B-529C-462D-8F1F-9EF09A5C281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99200" y="2286000"/>
            <a:ext cx="5410200" cy="4530725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132100" name="Rectangle 5">
            <a:extLst>
              <a:ext uri="{FF2B5EF4-FFF2-40B4-BE49-F238E27FC236}">
                <a16:creationId xmlns:a16="http://schemas.microsoft.com/office/drawing/2014/main" id="{3548E89D-A9B8-4084-83D5-51215A0994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30938" y="1143000"/>
            <a:ext cx="5351462" cy="49879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план-229 914,7 тыс.рублей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-224 895,7 тыс.рублей</a:t>
            </a:r>
          </a:p>
        </p:txBody>
      </p:sp>
      <p:pic>
        <p:nvPicPr>
          <p:cNvPr id="132101" name="Рисунок 1">
            <a:extLst>
              <a:ext uri="{FF2B5EF4-FFF2-40B4-BE49-F238E27FC236}">
                <a16:creationId xmlns:a16="http://schemas.microsoft.com/office/drawing/2014/main" id="{75583763-D3BB-47FD-BAB4-DB03178E98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2370138"/>
            <a:ext cx="5680075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>
            <a:extLst>
              <a:ext uri="{FF2B5EF4-FFF2-40B4-BE49-F238E27FC236}">
                <a16:creationId xmlns:a16="http://schemas.microsoft.com/office/drawing/2014/main" id="{F41BCD0B-8F86-411A-9218-095B9D2E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земельно-имущественного комплекса»</a:t>
            </a: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2 131,5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2 131,5 тыс.рублей</a:t>
            </a:r>
          </a:p>
        </p:txBody>
      </p:sp>
      <p:pic>
        <p:nvPicPr>
          <p:cNvPr id="134147" name="Объект 2">
            <a:extLst>
              <a:ext uri="{FF2B5EF4-FFF2-40B4-BE49-F238E27FC236}">
                <a16:creationId xmlns:a16="http://schemas.microsoft.com/office/drawing/2014/main" id="{FD1C0B6B-F273-408A-891E-1CCD1BEAE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3400" y="2008188"/>
            <a:ext cx="8745538" cy="4352925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73" name="Group 233">
            <a:extLst>
              <a:ext uri="{FF2B5EF4-FFF2-40B4-BE49-F238E27FC236}">
                <a16:creationId xmlns:a16="http://schemas.microsoft.com/office/drawing/2014/main" id="{101217C8-FBF6-436A-AFE8-9FB52C4B3932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433388"/>
          <a:ext cx="10698163" cy="5992812"/>
        </p:xfrm>
        <a:graphic>
          <a:graphicData uri="http://schemas.openxmlformats.org/drawingml/2006/table">
            <a:tbl>
              <a:tblPr/>
              <a:tblGrid>
                <a:gridCol w="492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26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взысканию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разграничена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реализации бюджета, в части доходов от арендной платы и продажи муниципального имущества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3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государственных и муниципальных услуг в области земельных отношений, заявления на предоставление которых поступили в электронном виде посредством РПГУ, к общему числу заявлений на предоставление государственных и муниципальных услуг в области земельных отношений, поступивших в ОМСУ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7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 земельного налога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>
            <a:extLst>
              <a:ext uri="{FF2B5EF4-FFF2-40B4-BE49-F238E27FC236}">
                <a16:creationId xmlns:a16="http://schemas.microsoft.com/office/drawing/2014/main" id="{01665C55-CA0E-4993-BB26-893B9BB6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«Управление 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4 217,3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4 215,1 тыс.рублей</a:t>
            </a:r>
          </a:p>
        </p:txBody>
      </p:sp>
      <p:graphicFrame>
        <p:nvGraphicFramePr>
          <p:cNvPr id="139474" name="Group 210">
            <a:extLst>
              <a:ext uri="{FF2B5EF4-FFF2-40B4-BE49-F238E27FC236}">
                <a16:creationId xmlns:a16="http://schemas.microsoft.com/office/drawing/2014/main" id="{69793528-1D32-4B4F-B167-8B25D60E81B8}"/>
              </a:ext>
            </a:extLst>
          </p:cNvPr>
          <p:cNvGraphicFramePr>
            <a:graphicFrameLocks noGrp="1"/>
          </p:cNvGraphicFramePr>
          <p:nvPr/>
        </p:nvGraphicFramePr>
        <p:xfrm>
          <a:off x="473075" y="2409825"/>
          <a:ext cx="10920413" cy="3779838"/>
        </p:xfrm>
        <a:graphic>
          <a:graphicData uri="http://schemas.openxmlformats.org/drawingml/2006/table">
            <a:tbl>
              <a:tblPr/>
              <a:tblGrid>
                <a:gridCol w="564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0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2019 год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2019 год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Ежегодный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предшествующем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отчетному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финансовому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≥1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к годовому объему доходов бюджета 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≤ 50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высокого уровня открытости бюджетных данных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65</a:t>
                      </a:r>
                      <a:endParaRPr kumimoji="0" lang="en-US" altLang="ru-RU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</a:t>
                      </a:r>
                      <a:endParaRPr kumimoji="0" lang="en-US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6233" name="Рисунок 1">
            <a:extLst>
              <a:ext uri="{FF2B5EF4-FFF2-40B4-BE49-F238E27FC236}">
                <a16:creationId xmlns:a16="http://schemas.microsoft.com/office/drawing/2014/main" id="{962E7900-595F-4D94-884F-808417B680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149225"/>
            <a:ext cx="26939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Заголовок 1">
            <a:extLst>
              <a:ext uri="{FF2B5EF4-FFF2-40B4-BE49-F238E27FC236}">
                <a16:creationId xmlns:a16="http://schemas.microsoft.com/office/drawing/2014/main" id="{AF5A232A-A418-4E09-872A-55F41CB9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0175"/>
            <a:ext cx="10529888" cy="1970088"/>
          </a:xfrm>
        </p:spPr>
        <p:txBody>
          <a:bodyPr/>
          <a:lstStyle/>
          <a:p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муниципальной службы»</a:t>
            </a:r>
            <a:b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5 561,2 тыс.рублей</a:t>
            </a:r>
            <a:b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5 551,5 тыс.рублей</a:t>
            </a:r>
          </a:p>
        </p:txBody>
      </p:sp>
      <p:pic>
        <p:nvPicPr>
          <p:cNvPr id="137219" name="Объект 2">
            <a:extLst>
              <a:ext uri="{FF2B5EF4-FFF2-40B4-BE49-F238E27FC236}">
                <a16:creationId xmlns:a16="http://schemas.microsoft.com/office/drawing/2014/main" id="{33822290-7518-4F37-80AA-884ACC429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1375" y="1027113"/>
            <a:ext cx="3714750" cy="2787650"/>
          </a:xfrm>
        </p:spPr>
      </p:pic>
      <p:pic>
        <p:nvPicPr>
          <p:cNvPr id="137220" name="Рисунок 3">
            <a:extLst>
              <a:ext uri="{FF2B5EF4-FFF2-40B4-BE49-F238E27FC236}">
                <a16:creationId xmlns:a16="http://schemas.microsoft.com/office/drawing/2014/main" id="{354A1D37-E96E-47D6-88A0-CF9013690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3" y="3097213"/>
            <a:ext cx="47783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7665</TotalTime>
  <Words>8083</Words>
  <Application>Microsoft Office PowerPoint</Application>
  <PresentationFormat>Широкоэкранный</PresentationFormat>
  <Paragraphs>2271</Paragraphs>
  <Slides>116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116</vt:i4>
      </vt:variant>
    </vt:vector>
  </HeadingPairs>
  <TitlesOfParts>
    <vt:vector size="128" baseType="lpstr">
      <vt:lpstr>Arial</vt:lpstr>
      <vt:lpstr>Wingdings 3</vt:lpstr>
      <vt:lpstr>Calibri</vt:lpstr>
      <vt:lpstr>Calibri Light</vt:lpstr>
      <vt:lpstr>Times New Roman</vt:lpstr>
      <vt:lpstr>Wingdings</vt:lpstr>
      <vt:lpstr>Century Gothic</vt:lpstr>
      <vt:lpstr>Tahoma</vt:lpstr>
      <vt:lpstr>Andale Sans UI</vt:lpstr>
      <vt:lpstr>Batang</vt:lpstr>
      <vt:lpstr>Ион</vt:lpstr>
      <vt:lpstr>Тема Office</vt:lpstr>
      <vt:lpstr>   Отчет об исполнении бюджета  городского округа  Серебряные Пруды за 2019 год</vt:lpstr>
      <vt:lpstr> Основные понятия и определения</vt:lpstr>
      <vt:lpstr>Основные понятия и определения</vt:lpstr>
      <vt:lpstr>Основные понятия и определения</vt:lpstr>
      <vt:lpstr>Основные понятия и определения</vt:lpstr>
      <vt:lpstr>Основные направления бюджетной политики городского округа Серебряные Пруды в 2019 году</vt:lpstr>
      <vt:lpstr> Основные направления налоговой политики                                           городского округа Серебряные Пруды в 2019 году</vt:lpstr>
      <vt:lpstr>Прогноз  социально-экономического развития</vt:lpstr>
      <vt:lpstr>Презентация PowerPoint</vt:lpstr>
      <vt:lpstr>Презентация PowerPoint</vt:lpstr>
      <vt:lpstr>      Параметры исполнения  бюджета</vt:lpstr>
      <vt:lpstr>Параметры о выполнении основных характеристик  бюджета, тыс.руб.  </vt:lpstr>
      <vt:lpstr>          Основные параметры исполнения бюджета городского округа,    тыс. рублей    </vt:lpstr>
      <vt:lpstr>              Объем муниципального долга  на 01.01.2017 года – 25,50 млн.рублей (за счет кредитов в банках)  на 01.01.2018 года – 64,2 млн.рублей (за счет кредитов в банках и бюджетного кредита)  на 01.01.2019 года – 72,4 млн.рублей (за счет кредитов в банках и бюджетного кредита) на 01.01.2020 года -76,1 млн.рублей (за счет кредитов в банках и бюджетного кредита)</vt:lpstr>
      <vt:lpstr>Объем и структура муниципального долга  и расходы на его обслуживание  </vt:lpstr>
      <vt:lpstr>Презентация PowerPoint</vt:lpstr>
      <vt:lpstr>Объем поступлений налоговых и неналоговых доходов, тыс.руб.  </vt:lpstr>
      <vt:lpstr>  </vt:lpstr>
      <vt:lpstr>Структура доходов бюджета, 2019 год, млн. рублей</vt:lpstr>
      <vt:lpstr> </vt:lpstr>
      <vt:lpstr>Динамика и структура безвозмездных поступлений, тыс.руб.                                                                                                             </vt:lpstr>
      <vt:lpstr>Презентация PowerPoint</vt:lpstr>
      <vt:lpstr>Презентация PowerPoint</vt:lpstr>
      <vt:lpstr>Информация об объеме выпадающих доходов в связи  с предоставлением льгот за 2019 год</vt:lpstr>
      <vt:lpstr> </vt:lpstr>
      <vt:lpstr>Динамика и структура расходов бюджета городского округа в 2019 году по сферам деятельности, тыс.рублей </vt:lpstr>
      <vt:lpstr>Динамика и структура расходов бюджета городского округа в 2018 году по сферам деятельности, тыс.рублей </vt:lpstr>
      <vt:lpstr>Исполнение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Общественно-значимые проекты на территории городского округа Серебряные Пруды</vt:lpstr>
      <vt:lpstr>Объем денежных средств, направляемых городским округом на социальную поддержку населения в 2019 году</vt:lpstr>
      <vt:lpstr> </vt:lpstr>
      <vt:lpstr> Исполнение бюджета по муниципальным  программам  городского  округа  за 2019 год , тыс.рублей</vt:lpstr>
      <vt:lpstr>        Муниципальная программа  «Развитие сельского хозяйства»                                                  План  3 739,03 тыс.рублей                                                Факт  3 530,69 тыс.рублей </vt:lpstr>
      <vt:lpstr>Подпрограмма  «Развитие отраслей сельского хозяйства»   план-1 751,00 тыс. рублей факт-1 544,08 тыс. рублей</vt:lpstr>
      <vt:lpstr>Презентация PowerPoint</vt:lpstr>
      <vt:lpstr> Подпрограмма «Экология»   план 1 088,67 тыс.рублей факт 1 087,26 тыс.рублей </vt:lpstr>
      <vt:lpstr>Презентация PowerPoint</vt:lpstr>
      <vt:lpstr>Подпрограмма «Борьба с борщевиком Сосновского»  план-899,36 тыс.рублей факт - 899,35 тыс.рублей   </vt:lpstr>
      <vt:lpstr>Муниципальная программа «Цифровой городской округ»  план - 45 532,49 тыс. рублей факт - 45 049,99 тыс. рублей</vt:lpstr>
      <vt:lpstr>Подпрограмма «Развитие информационной технической инфраструктуры экосистемы цифровой экономики»  план -7 496,52 тыс.рублей факт -7 170,52 тыс.рублей</vt:lpstr>
      <vt:lpstr>Презентация PowerPoint</vt:lpstr>
      <vt:lpstr>Презентация PowerPoint</vt:lpstr>
      <vt:lpstr>   Подпрограмма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  план-38 035,97 тыс.рублей факт-37 879,47 тыс.рублей</vt:lpstr>
      <vt:lpstr>Презентация PowerPoint</vt:lpstr>
      <vt:lpstr>Муниципальная программа «Развитие физической культуры и массового спорта»    </vt:lpstr>
      <vt:lpstr>Подпрограмма «Развитие физической культуры и массового спорта» план -100 426,8 тыс.рублей факт – 97 574,43 тыс.рублей</vt:lpstr>
      <vt:lpstr>Презентация PowerPoint</vt:lpstr>
      <vt:lpstr>Презентация PowerPoint</vt:lpstr>
      <vt:lpstr>Подпрограмма «Подготовка спортивного резерва»                       план 15 008,50 тыс.рублей                           факт 15 008,50 тыс.рублей</vt:lpstr>
      <vt:lpstr>Презентация PowerPoint</vt:lpstr>
      <vt:lpstr>Муниципальная программа «Жилище»    </vt:lpstr>
      <vt:lpstr>Подпрограмма «Обеспечение жильем детей-сирот и детей, оставшихся без попечения родителей»  план 5 405,0 тыс.рублей факт 5 404,6 тыс.рублей</vt:lpstr>
      <vt:lpstr>Презентация PowerPoint</vt:lpstr>
      <vt:lpstr> Подпрограмма «Переселение граждан из многоквартирных жилых домов, признанных аварийными в установленном законодательством порядке»  план- 40 759,90 тыс.рублей факт- 35 650,17 тыс.рублей</vt:lpstr>
      <vt:lpstr>Презентация PowerPoint</vt:lpstr>
      <vt:lpstr>   Муниципальная программа «Развитие культуры и сохранение культурных традиций»    </vt:lpstr>
      <vt:lpstr>Подпрограмма «Развитие музейного дела» план 2 640,9 тыс.рублей факт 2 640,9 тыс.рублей</vt:lpstr>
      <vt:lpstr>Презентация PowerPoint</vt:lpstr>
      <vt:lpstr>Подпрограмма «Развитие культурно-досуговой деятельности и поддержка творческих проектов» план-18 156,3 тыс.рублей факт-18 156,3 тыс.рублей</vt:lpstr>
      <vt:lpstr>Подпрограмма «Развитие библиотечного дела» план -13 487,76 тыс.рублей факт-13 487,52 тыс.рублей</vt:lpstr>
      <vt:lpstr>Презентация PowerPoint</vt:lpstr>
      <vt:lpstr>Подпрограмма «Развитие парков культуры и отдыха» план-5 477,0 тыс.рублей факт- 5 477,0 тыс.рублей</vt:lpstr>
      <vt:lpstr>Презентация PowerPoint</vt:lpstr>
      <vt:lpstr>Подпрограмма «Выполнение отдельных функций культурно-досуговых центров» план -45 120,8 тыс.рублей факт-45 120,8 тыс.рублей</vt:lpstr>
      <vt:lpstr>Презентация PowerPoint</vt:lpstr>
      <vt:lpstr>Подпрограмма «Развитие  архивного дела» план 1 773,0 тыс.рублей факт 1 773,0 тыс.рублей</vt:lpstr>
      <vt:lpstr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 </vt:lpstr>
      <vt:lpstr>Подпрограмма     «Молодежь городского округа Серебряные Пруды» </vt:lpstr>
      <vt:lpstr>Презентация PowerPoint</vt:lpstr>
      <vt:lpstr>Презентация PowerPoint</vt:lpstr>
      <vt:lpstr>Презентация PowerPoint</vt:lpstr>
      <vt:lpstr>Подпрограмма «Дошкольное образование» план 183 322,3 тыс.рублей факт 183 267,1 тыс.рублей</vt:lpstr>
      <vt:lpstr>Презентация PowerPoint</vt:lpstr>
      <vt:lpstr>Подпрограмма «Общее образование»  план 418 527,7 тыс.рублей факт 417 027,5 тыс.рублей</vt:lpstr>
      <vt:lpstr>Презентация PowerPoint</vt:lpstr>
      <vt:lpstr>Подпрограмма «Дополнительное образование детей» план -49 612,52 тыс.рублей факт 49 612,36 тыс.рублей</vt:lpstr>
      <vt:lpstr>Презентация PowerPoint</vt:lpstr>
      <vt:lpstr>Презентация PowerPoint</vt:lpstr>
      <vt:lpstr>Подпрограмма «Профилактика преступлений и иных правонарушений» план 2 548,30 тыс.рублей факт 1 867,53 тыс.рублей</vt:lpstr>
      <vt:lpstr>Презентация PowerPoint</vt:lpstr>
      <vt:lpstr>Подпрограмма «Снижение рисков и смягчение последствий чрезвычайных ситуаций природного и техногенного характера»  план 6 725,2 тыс.рублей факт 6 167,0 тыс.рублей</vt:lpstr>
      <vt:lpstr>Презентация PowerPoint</vt:lpstr>
      <vt:lpstr>Подпрограмма «Развитие и совершенствование систем оповещения и информирования населения» план 704,0 тыс.рублей факт 647,0 тыс.рублей</vt:lpstr>
      <vt:lpstr> Подпрограмма «Обеспечение                 пожарной             безопасности»            план 8 047,5 тыс.рублей             факт 7 873,5 тыс.рублей</vt:lpstr>
      <vt:lpstr>Муниципальная программа   «Социальная поддержка населения»   план 789,8 тыс.рублей факт 725,1 тыс.рублей </vt:lpstr>
      <vt:lpstr>Презентация PowerPoint</vt:lpstr>
      <vt:lpstr> Подпрограмма «Развитие  субъектов малого и  среднего  предпринимательства»  план 308,34 тыс.рублей факт 243,67 тыс.рублей</vt:lpstr>
      <vt:lpstr>Презентация PowerPoint</vt:lpstr>
      <vt:lpstr>Подпрограмма «Развитие потребительского рынка и услуг»  план 11 620,50 тыс.рублей факт 8 591,85 тыс.рублей</vt:lpstr>
      <vt:lpstr>Презентация PowerPoint</vt:lpstr>
      <vt:lpstr>Муниципальная программа «Управление имуществом и финансами»  </vt:lpstr>
      <vt:lpstr>Подпрограмма «Развитие земельно-имущественного комплекса» план 2 131,5 тыс.рублей факт 2 131,5 тыс.рублей</vt:lpstr>
      <vt:lpstr>Презентация PowerPoint</vt:lpstr>
      <vt:lpstr>Подпрограмма «Управление  муниципальными финансами» план 4 217,3 тыс.рублей факт 4 215,1 тыс.рублей</vt:lpstr>
      <vt:lpstr>Подпрограмма «Развитие муниципальной службы» план 5 561,2 тыс.рублей факт 5 551,5 тыс.рублей</vt:lpstr>
      <vt:lpstr>Презентация PowerPoint</vt:lpstr>
      <vt:lpstr>Подпрограмма  «Обеспечивающая  подпрограмма»  план 218 004,48 тыс.рублей факт 212 997,50  тыс.рублей</vt:lpstr>
      <vt:lpstr>Презентация PowerPoint</vt:lpstr>
      <vt:lpstr>Подпрограмма «Дороги»  план 54 342,0 тыс.рублей факт 54 184,3 тыс.рублей</vt:lpstr>
      <vt:lpstr>Подпрограмма «Повышение безопасности дорожного движения и организация перевозок пассажиров по маршрутам регулируемых перевозок по регулируемым тарифам, на которых отдельным категориям граждан предоставляются меры социальной поддержки»   план 24 241,5 тыс.рублей факт 22 918,0 тыс.рублей</vt:lpstr>
      <vt:lpstr>Презентация PowerPoint</vt:lpstr>
      <vt:lpstr>Презентация PowerPoint</vt:lpstr>
      <vt:lpstr>Подпрограмма «Строительство, реконструкция, модернизация объектов коммунальной инфраструктуры» план 15 892,0 тыс.рублей факт 15 892,0 тыс.рублей</vt:lpstr>
      <vt:lpstr>Презентация PowerPoint</vt:lpstr>
      <vt:lpstr>Муниципальная программа «Формирование современной городской среды»  план  259 989,68 тыс.рублей факт 255 696,38 тыс.рублей</vt:lpstr>
      <vt:lpstr>Подпрограмма «Комфортная  городская среда»  план 155 694,83 тыс.рублей факт 152 700,69 тыс.рублей</vt:lpstr>
      <vt:lpstr>Презентация PowerPoint</vt:lpstr>
      <vt:lpstr>Подпрограмма «Благоустройство территорий городского округа»  план 88 054,46 тыс.рублей факт 87 923,66 тыс.рублей</vt:lpstr>
      <vt:lpstr>Презентация PowerPoint</vt:lpstr>
      <vt:lpstr>Презентация PowerPoint</vt:lpstr>
      <vt:lpstr>Публичные слушания по решению  Совета депутатов «Об исполнении бюджета городского округа Серебряные Пруды Московской области» за 2019 год  назначены на 22июня 2020 года  в 15-00 в малом зале администрации</vt:lpstr>
      <vt:lpstr>      Финансовое управление  администрации городского округа  Серебряные Пруды Московской области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Серебряные Пруды на 2017 год и на плановый период 2018 и 2019 годов для граждан</dc:title>
  <dc:creator>Администратор</dc:creator>
  <cp:lastModifiedBy>Владимир А. Прошин</cp:lastModifiedBy>
  <cp:revision>559</cp:revision>
  <cp:lastPrinted>2020-05-26T06:57:01Z</cp:lastPrinted>
  <dcterms:created xsi:type="dcterms:W3CDTF">2016-12-26T11:37:29Z</dcterms:created>
  <dcterms:modified xsi:type="dcterms:W3CDTF">2020-06-05T11:38:28Z</dcterms:modified>
</cp:coreProperties>
</file>