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118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3A3AE-0295-45F2-8514-011625974D97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E2BC2-89D5-4B92-818E-20C82F374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5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436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74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197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97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7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34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97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85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54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48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517E-E4B3-47CE-B6FA-8EC6F11A4825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729E2-3413-4553-A556-6AE14518C1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4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72" y="704609"/>
            <a:ext cx="5774189" cy="5460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Выноска 1 (с границей) 6"/>
          <p:cNvSpPr/>
          <p:nvPr/>
        </p:nvSpPr>
        <p:spPr>
          <a:xfrm>
            <a:off x="6300192" y="470875"/>
            <a:ext cx="2664296" cy="520585"/>
          </a:xfrm>
          <a:prstGeom prst="accentCallout1">
            <a:avLst>
              <a:gd name="adj1" fmla="val 18750"/>
              <a:gd name="adj2" fmla="val -8333"/>
              <a:gd name="adj3" fmla="val 287406"/>
              <a:gd name="adj4" fmla="val -135164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/>
            <a:r>
              <a:rPr lang="ru-RU" sz="1400" dirty="0">
                <a:solidFill>
                  <a:schemeClr val="tx1"/>
                </a:solidFill>
              </a:rPr>
              <a:t>г. </a:t>
            </a:r>
            <a:r>
              <a:rPr lang="ru-RU" sz="1400" dirty="0" smtClean="0">
                <a:solidFill>
                  <a:schemeClr val="tx1"/>
                </a:solidFill>
              </a:rPr>
              <a:t>Дмитров</a:t>
            </a:r>
          </a:p>
          <a:p>
            <a:pPr marL="444500"/>
            <a:r>
              <a:rPr lang="ru-RU" sz="1400" b="1" dirty="0" smtClean="0">
                <a:solidFill>
                  <a:schemeClr val="tx1"/>
                </a:solidFill>
              </a:rPr>
              <a:t>БАНЯ Деда Мороза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dobromyslovaa\Downloads\log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53616"/>
            <a:ext cx="355104" cy="35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Выноска 1 (с границей) 7"/>
          <p:cNvSpPr/>
          <p:nvPr/>
        </p:nvSpPr>
        <p:spPr>
          <a:xfrm>
            <a:off x="6300192" y="1124744"/>
            <a:ext cx="2664296" cy="520585"/>
          </a:xfrm>
          <a:prstGeom prst="accentCallout1">
            <a:avLst>
              <a:gd name="adj1" fmla="val 18750"/>
              <a:gd name="adj2" fmla="val -8333"/>
              <a:gd name="adj3" fmla="val 249889"/>
              <a:gd name="adj4" fmla="val -149491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/>
            <a:r>
              <a:rPr lang="ru-RU" sz="1400" dirty="0">
                <a:solidFill>
                  <a:schemeClr val="tx1"/>
                </a:solidFill>
              </a:rPr>
              <a:t>г. </a:t>
            </a:r>
            <a:r>
              <a:rPr lang="ru-RU" sz="1400" dirty="0" smtClean="0">
                <a:solidFill>
                  <a:schemeClr val="tx1"/>
                </a:solidFill>
              </a:rPr>
              <a:t>Солнечногорск</a:t>
            </a:r>
          </a:p>
          <a:p>
            <a:pPr marL="444500"/>
            <a:r>
              <a:rPr lang="ru-RU" sz="1400" b="1" dirty="0" smtClean="0">
                <a:solidFill>
                  <a:schemeClr val="tx1"/>
                </a:solidFill>
              </a:rPr>
              <a:t>КЛАДОВАЯ Деда Мороза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dobromyslovaa\Downloads\christmas (4)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196752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Выноска 1 (с границей) 8"/>
          <p:cNvSpPr/>
          <p:nvPr/>
        </p:nvSpPr>
        <p:spPr>
          <a:xfrm>
            <a:off x="6300192" y="1772816"/>
            <a:ext cx="2664296" cy="520585"/>
          </a:xfrm>
          <a:prstGeom prst="accentCallout1">
            <a:avLst>
              <a:gd name="adj1" fmla="val 18750"/>
              <a:gd name="adj2" fmla="val -8333"/>
              <a:gd name="adj3" fmla="val 185087"/>
              <a:gd name="adj4" fmla="val -128832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/>
            <a:r>
              <a:rPr lang="ru-RU" sz="1400" dirty="0">
                <a:solidFill>
                  <a:schemeClr val="tx1"/>
                </a:solidFill>
              </a:rPr>
              <a:t>г. </a:t>
            </a:r>
            <a:r>
              <a:rPr lang="ru-RU" sz="1400" dirty="0" smtClean="0">
                <a:solidFill>
                  <a:schemeClr val="tx1"/>
                </a:solidFill>
              </a:rPr>
              <a:t>Долгопрудный</a:t>
            </a:r>
          </a:p>
          <a:p>
            <a:pPr marL="444500"/>
            <a:r>
              <a:rPr lang="ru-RU" sz="1400" b="1" dirty="0" smtClean="0">
                <a:solidFill>
                  <a:schemeClr val="tx1"/>
                </a:solidFill>
              </a:rPr>
              <a:t>ПОЧТА Деда Мороза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28" name="Picture 4" descr="C:\Users\dobromyslovaa\Downloads\read.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906" y="1844466"/>
            <a:ext cx="360398" cy="360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Выноска 1 (с границей) 10"/>
          <p:cNvSpPr/>
          <p:nvPr/>
        </p:nvSpPr>
        <p:spPr>
          <a:xfrm>
            <a:off x="6300192" y="2420888"/>
            <a:ext cx="2664296" cy="520585"/>
          </a:xfrm>
          <a:prstGeom prst="accentCallout1">
            <a:avLst>
              <a:gd name="adj1" fmla="val 18750"/>
              <a:gd name="adj2" fmla="val -8333"/>
              <a:gd name="adj3" fmla="val 72535"/>
              <a:gd name="adj4" fmla="val -113171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/>
            <a:r>
              <a:rPr lang="ru-RU" sz="1400" dirty="0">
                <a:solidFill>
                  <a:schemeClr val="tx1"/>
                </a:solidFill>
              </a:rPr>
              <a:t>г. </a:t>
            </a:r>
            <a:r>
              <a:rPr lang="ru-RU" sz="1400" dirty="0" smtClean="0">
                <a:solidFill>
                  <a:schemeClr val="tx1"/>
                </a:solidFill>
              </a:rPr>
              <a:t>Королев</a:t>
            </a:r>
          </a:p>
          <a:p>
            <a:pPr marL="444500"/>
            <a:r>
              <a:rPr lang="ru-RU" sz="1400" b="1" dirty="0" smtClean="0">
                <a:solidFill>
                  <a:schemeClr val="tx1"/>
                </a:solidFill>
              </a:rPr>
              <a:t>ТЕРЕМ Снегурочки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29" name="Picture 5" descr="C:\Users\dobromyslovaa\Downloads\bungalow26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317" y="2459360"/>
            <a:ext cx="393576" cy="39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Выноска 1 (с границей) 12"/>
          <p:cNvSpPr/>
          <p:nvPr/>
        </p:nvSpPr>
        <p:spPr>
          <a:xfrm>
            <a:off x="6298718" y="3068960"/>
            <a:ext cx="2664296" cy="520585"/>
          </a:xfrm>
          <a:prstGeom prst="accentCallout1">
            <a:avLst>
              <a:gd name="adj1" fmla="val 18750"/>
              <a:gd name="adj2" fmla="val -8333"/>
              <a:gd name="adj3" fmla="val -4205"/>
              <a:gd name="adj4" fmla="val -10883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/>
            <a:r>
              <a:rPr lang="ru-RU" sz="1400" dirty="0">
                <a:solidFill>
                  <a:schemeClr val="tx1"/>
                </a:solidFill>
              </a:rPr>
              <a:t>г. </a:t>
            </a:r>
            <a:r>
              <a:rPr lang="ru-RU" sz="1400" dirty="0" smtClean="0">
                <a:solidFill>
                  <a:schemeClr val="tx1"/>
                </a:solidFill>
              </a:rPr>
              <a:t>Балашиха</a:t>
            </a:r>
          </a:p>
          <a:p>
            <a:pPr marL="444500"/>
            <a:r>
              <a:rPr lang="ru-RU" sz="1400" b="1" dirty="0" smtClean="0">
                <a:solidFill>
                  <a:schemeClr val="tx1"/>
                </a:solidFill>
              </a:rPr>
              <a:t>ТЕРЕМ Деда Мороза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4" name="Выноска 1 (с границей) 13"/>
          <p:cNvSpPr/>
          <p:nvPr/>
        </p:nvSpPr>
        <p:spPr>
          <a:xfrm>
            <a:off x="6300192" y="3717032"/>
            <a:ext cx="2664296" cy="648072"/>
          </a:xfrm>
          <a:prstGeom prst="accentCallout1">
            <a:avLst>
              <a:gd name="adj1" fmla="val 18750"/>
              <a:gd name="adj2" fmla="val -8333"/>
              <a:gd name="adj3" fmla="val -107812"/>
              <a:gd name="adj4" fmla="val -141494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/>
            <a:r>
              <a:rPr lang="ru-RU" sz="1400" dirty="0">
                <a:solidFill>
                  <a:schemeClr val="tx1"/>
                </a:solidFill>
              </a:rPr>
              <a:t>г. </a:t>
            </a:r>
            <a:r>
              <a:rPr lang="ru-RU" sz="1400" dirty="0" smtClean="0">
                <a:solidFill>
                  <a:schemeClr val="tx1"/>
                </a:solidFill>
              </a:rPr>
              <a:t>Красногорск</a:t>
            </a:r>
          </a:p>
          <a:p>
            <a:pPr marL="444500"/>
            <a:r>
              <a:rPr lang="ru-RU" sz="1400" b="1" dirty="0" smtClean="0">
                <a:solidFill>
                  <a:schemeClr val="tx1"/>
                </a:solidFill>
              </a:rPr>
              <a:t>ШОКОЛАДНАЯ ФАБРИКА Деда Мороза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30" name="Picture 6" descr="C:\Users\dobromyslovaa\Downloads\santa48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906" y="3140968"/>
            <a:ext cx="393576" cy="39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dobromyslovaa\Downloads\christmas (8).png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906" y="3861048"/>
            <a:ext cx="393576" cy="39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Выноска 1 (с границей) 16"/>
          <p:cNvSpPr/>
          <p:nvPr/>
        </p:nvSpPr>
        <p:spPr>
          <a:xfrm>
            <a:off x="6300192" y="4492591"/>
            <a:ext cx="2664296" cy="520585"/>
          </a:xfrm>
          <a:prstGeom prst="accentCallout1">
            <a:avLst>
              <a:gd name="adj1" fmla="val 18750"/>
              <a:gd name="adj2" fmla="val -8333"/>
              <a:gd name="adj3" fmla="val -174738"/>
              <a:gd name="adj4" fmla="val -11716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/>
            <a:r>
              <a:rPr lang="ru-RU" sz="1400" dirty="0">
                <a:solidFill>
                  <a:schemeClr val="tx1"/>
                </a:solidFill>
              </a:rPr>
              <a:t>г. </a:t>
            </a:r>
            <a:r>
              <a:rPr lang="ru-RU" sz="1400" dirty="0" smtClean="0">
                <a:solidFill>
                  <a:schemeClr val="tx1"/>
                </a:solidFill>
              </a:rPr>
              <a:t>Видное</a:t>
            </a:r>
          </a:p>
          <a:p>
            <a:pPr marL="444500"/>
            <a:r>
              <a:rPr lang="ru-RU" sz="1400" b="1" dirty="0" smtClean="0">
                <a:solidFill>
                  <a:schemeClr val="tx1"/>
                </a:solidFill>
              </a:rPr>
              <a:t>ФЕРМА Деда Мороза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32" name="Picture 8" descr="C:\Users\dobromyslovaa\Downloads\christmas (12).png"/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495" y="4581128"/>
            <a:ext cx="376987" cy="37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Выноска 1 (с границей) 18"/>
          <p:cNvSpPr/>
          <p:nvPr/>
        </p:nvSpPr>
        <p:spPr>
          <a:xfrm>
            <a:off x="6298718" y="5140663"/>
            <a:ext cx="2664296" cy="520585"/>
          </a:xfrm>
          <a:prstGeom prst="accentCallout1">
            <a:avLst>
              <a:gd name="adj1" fmla="val 18750"/>
              <a:gd name="adj2" fmla="val -8333"/>
              <a:gd name="adj3" fmla="val -133811"/>
              <a:gd name="adj4" fmla="val -7951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/>
            <a:r>
              <a:rPr lang="ru-RU" sz="1400" dirty="0">
                <a:solidFill>
                  <a:schemeClr val="tx1"/>
                </a:solidFill>
              </a:rPr>
              <a:t>г. </a:t>
            </a:r>
            <a:r>
              <a:rPr lang="ru-RU" sz="1400" dirty="0" smtClean="0">
                <a:solidFill>
                  <a:schemeClr val="tx1"/>
                </a:solidFill>
              </a:rPr>
              <a:t>Коломна</a:t>
            </a:r>
          </a:p>
          <a:p>
            <a:pPr marL="444500"/>
            <a:r>
              <a:rPr lang="ru-RU" sz="1400" b="1" dirty="0" smtClean="0">
                <a:solidFill>
                  <a:schemeClr val="tx1"/>
                </a:solidFill>
              </a:rPr>
              <a:t>КУЗНИЦА Деда Мороза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20" name="Выноска 1 (с границей) 19"/>
          <p:cNvSpPr/>
          <p:nvPr/>
        </p:nvSpPr>
        <p:spPr>
          <a:xfrm>
            <a:off x="6306122" y="5788735"/>
            <a:ext cx="2664296" cy="520585"/>
          </a:xfrm>
          <a:prstGeom prst="accentCallout1">
            <a:avLst>
              <a:gd name="adj1" fmla="val 18750"/>
              <a:gd name="adj2" fmla="val -8333"/>
              <a:gd name="adj3" fmla="val -193498"/>
              <a:gd name="adj4" fmla="val -132164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4500"/>
            <a:r>
              <a:rPr lang="ru-RU" sz="1400" dirty="0">
                <a:solidFill>
                  <a:schemeClr val="tx1"/>
                </a:solidFill>
              </a:rPr>
              <a:t>г. </a:t>
            </a:r>
            <a:r>
              <a:rPr lang="ru-RU" sz="1400" dirty="0" smtClean="0">
                <a:solidFill>
                  <a:schemeClr val="tx1"/>
                </a:solidFill>
              </a:rPr>
              <a:t>Серпухов</a:t>
            </a:r>
          </a:p>
          <a:p>
            <a:pPr marL="444500"/>
            <a:r>
              <a:rPr lang="ru-RU" sz="1400" b="1" dirty="0" smtClean="0">
                <a:solidFill>
                  <a:schemeClr val="tx1"/>
                </a:solidFill>
              </a:rPr>
              <a:t>КУХНЯ Деда Мороза</a:t>
            </a:r>
            <a:endParaRPr lang="ru-RU" sz="1400" b="1" dirty="0">
              <a:solidFill>
                <a:schemeClr val="tx1"/>
              </a:solidFill>
            </a:endParaRPr>
          </a:p>
        </p:txBody>
      </p:sp>
      <p:pic>
        <p:nvPicPr>
          <p:cNvPr id="1033" name="Picture 9" descr="C:\Users\dobromyslovaa\Downloads\restaurant26.png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5112" y="5877272"/>
            <a:ext cx="393576" cy="39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dobromyslovaa\Downloads\christmas (11).png"/>
          <p:cNvPicPr>
            <a:picLocks noChangeAspect="1" noChangeArrowheads="1"/>
          </p:cNvPicPr>
          <p:nvPr/>
        </p:nvPicPr>
        <p:blipFill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495" y="5157192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5007"/>
            <a:ext cx="914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cs typeface="Rod" panose="02030509050101010101" pitchFamily="49" charset="-79"/>
              </a:rPr>
              <a:t>СКАЗОЧНЫЕ МЕСТА ДЕДА МОРОЗА В ПОДМОСКОВЬЕ</a:t>
            </a:r>
            <a:endParaRPr lang="ru-RU" sz="2400" b="1" dirty="0">
              <a:solidFill>
                <a:srgbClr val="C00000"/>
              </a:solidFill>
              <a:cs typeface="Rod" panose="02030509050101010101" pitchFamily="49" charset="-79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9" t="56204" r="54407" b="11085"/>
          <a:stretch/>
        </p:blipFill>
        <p:spPr bwMode="auto">
          <a:xfrm>
            <a:off x="167672" y="5364339"/>
            <a:ext cx="2048691" cy="1141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182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07504" y="553866"/>
            <a:ext cx="2881142" cy="2011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БАНЯ </a:t>
            </a:r>
            <a:r>
              <a:rPr lang="ru-RU" sz="1200" b="1" dirty="0">
                <a:solidFill>
                  <a:schemeClr val="tx1"/>
                </a:solidFill>
              </a:rPr>
              <a:t>Деда </a:t>
            </a:r>
            <a:r>
              <a:rPr lang="ru-RU" sz="1200" b="1" dirty="0" smtClean="0">
                <a:solidFill>
                  <a:schemeClr val="tx1"/>
                </a:solidFill>
              </a:rPr>
              <a:t>Мороза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г. Дмитров</a:t>
            </a:r>
          </a:p>
          <a:p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Можете представить себе Деда </a:t>
            </a:r>
            <a:r>
              <a:rPr lang="ru-RU" sz="1000" dirty="0" smtClean="0">
                <a:solidFill>
                  <a:schemeClr val="tx1"/>
                </a:solidFill>
              </a:rPr>
              <a:t>Мороза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в </a:t>
            </a:r>
            <a:r>
              <a:rPr lang="ru-RU" sz="1000" dirty="0">
                <a:solidFill>
                  <a:schemeClr val="tx1"/>
                </a:solidFill>
              </a:rPr>
              <a:t>настоящей русской бане? Да, </a:t>
            </a:r>
            <a:r>
              <a:rPr lang="ru-RU" sz="1000" dirty="0" smtClean="0">
                <a:solidFill>
                  <a:schemeClr val="tx1"/>
                </a:solidFill>
              </a:rPr>
              <a:t>бородатого деда </a:t>
            </a:r>
            <a:r>
              <a:rPr lang="ru-RU" sz="1000" dirty="0">
                <a:solidFill>
                  <a:schemeClr val="tx1"/>
                </a:solidFill>
              </a:rPr>
              <a:t>в красной шубе и валенках, но не у </a:t>
            </a:r>
            <a:r>
              <a:rPr lang="ru-RU" sz="1000" dirty="0" smtClean="0">
                <a:solidFill>
                  <a:schemeClr val="tx1"/>
                </a:solidFill>
              </a:rPr>
              <a:t>сугроба,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а </a:t>
            </a:r>
            <a:r>
              <a:rPr lang="ru-RU" sz="1000" dirty="0">
                <a:solidFill>
                  <a:schemeClr val="tx1"/>
                </a:solidFill>
              </a:rPr>
              <a:t>в жаркой парной! И не с мешком </a:t>
            </a:r>
            <a:r>
              <a:rPr lang="ru-RU" sz="1000" dirty="0" smtClean="0">
                <a:solidFill>
                  <a:schemeClr val="tx1"/>
                </a:solidFill>
              </a:rPr>
              <a:t>подарков,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а </a:t>
            </a:r>
            <a:r>
              <a:rPr lang="ru-RU" sz="1000" dirty="0">
                <a:solidFill>
                  <a:schemeClr val="tx1"/>
                </a:solidFill>
              </a:rPr>
              <a:t>с березовым веником в руках. В этом году это становиться реальностью, перед празднованием Нового года в Подмосковье, Дед </a:t>
            </a:r>
            <a:r>
              <a:rPr lang="ru-RU" sz="1000" dirty="0" smtClean="0">
                <a:solidFill>
                  <a:schemeClr val="tx1"/>
                </a:solidFill>
              </a:rPr>
              <a:t>Мороз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по </a:t>
            </a:r>
            <a:r>
              <a:rPr lang="ru-RU" sz="1000" dirty="0">
                <a:solidFill>
                  <a:schemeClr val="tx1"/>
                </a:solidFill>
              </a:rPr>
              <a:t>дороге из Великого Устюга, посетит русскую баню в г. Дмитров Московской области</a:t>
            </a:r>
            <a:r>
              <a:rPr lang="ru-RU" sz="1000" dirty="0" smtClean="0">
                <a:solidFill>
                  <a:schemeClr val="tx1"/>
                </a:solidFill>
              </a:rPr>
              <a:t>.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5007"/>
            <a:ext cx="9143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cs typeface="Rod" panose="02030509050101010101" pitchFamily="49" charset="-79"/>
              </a:rPr>
              <a:t>СКАЗОЧНЫЕ МЕСТА ДЕДА МОРОЗА В ПОДМОСКОВЬЕ</a:t>
            </a:r>
            <a:endParaRPr lang="ru-RU" sz="2400" b="1" dirty="0">
              <a:solidFill>
                <a:srgbClr val="C00000"/>
              </a:solidFill>
              <a:cs typeface="Rod" panose="02030509050101010101" pitchFamily="49" charset="-79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7504" y="2642098"/>
            <a:ext cx="2881142" cy="2011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КЛАДОВАЯ Деда Мороза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г. Солнечногорск</a:t>
            </a:r>
          </a:p>
          <a:p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В г. Солнечногорск будет организована праздничная новогодняя </a:t>
            </a:r>
            <a:r>
              <a:rPr lang="ru-RU" sz="1000" dirty="0" smtClean="0">
                <a:solidFill>
                  <a:schemeClr val="tx1"/>
                </a:solidFill>
              </a:rPr>
              <a:t>ярмарка «</a:t>
            </a:r>
            <a:r>
              <a:rPr lang="ru-RU" sz="1000" dirty="0" err="1" smtClean="0">
                <a:solidFill>
                  <a:schemeClr val="tx1"/>
                </a:solidFill>
              </a:rPr>
              <a:t>Ценопад</a:t>
            </a:r>
            <a:r>
              <a:rPr lang="ru-RU" sz="1000" dirty="0" smtClean="0">
                <a:solidFill>
                  <a:schemeClr val="tx1"/>
                </a:solidFill>
              </a:rPr>
              <a:t>»,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на </a:t>
            </a:r>
            <a:r>
              <a:rPr lang="ru-RU" sz="1000" dirty="0">
                <a:solidFill>
                  <a:schemeClr val="tx1"/>
                </a:solidFill>
              </a:rPr>
              <a:t>которой можно будет купить все ингредиенты для новогоднего стола по </a:t>
            </a:r>
            <a:r>
              <a:rPr lang="ru-RU" sz="1000" dirty="0" smtClean="0">
                <a:solidFill>
                  <a:schemeClr val="tx1"/>
                </a:solidFill>
              </a:rPr>
              <a:t>ценам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от </a:t>
            </a:r>
            <a:r>
              <a:rPr lang="ru-RU" sz="1000" dirty="0">
                <a:solidFill>
                  <a:schemeClr val="tx1"/>
                </a:solidFill>
              </a:rPr>
              <a:t>производителей.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07504" y="4725144"/>
            <a:ext cx="2881142" cy="2011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ПОЧТА Деда Мороза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г. Долгопрудный</a:t>
            </a:r>
          </a:p>
          <a:p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Написать письмо Деду Морозу – легко</a:t>
            </a:r>
            <a:r>
              <a:rPr lang="ru-RU" sz="1000" dirty="0" smtClean="0">
                <a:solidFill>
                  <a:schemeClr val="tx1"/>
                </a:solidFill>
              </a:rPr>
              <a:t>!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В </a:t>
            </a:r>
            <a:r>
              <a:rPr lang="ru-RU" sz="1000" dirty="0">
                <a:solidFill>
                  <a:schemeClr val="tx1"/>
                </a:solidFill>
              </a:rPr>
              <a:t>г. Долгопрудный все новогодние праздники будет работать сказочная почта Деда Мороза. Все желающие смогут написать Деду </a:t>
            </a:r>
            <a:r>
              <a:rPr lang="ru-RU" sz="1000" dirty="0" smtClean="0">
                <a:solidFill>
                  <a:schemeClr val="tx1"/>
                </a:solidFill>
              </a:rPr>
              <a:t>Морозу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о </a:t>
            </a:r>
            <a:r>
              <a:rPr lang="ru-RU" sz="1000" dirty="0">
                <a:solidFill>
                  <a:schemeClr val="tx1"/>
                </a:solidFill>
              </a:rPr>
              <a:t>своих мечтах и желаниях, отправив письмо или телеграмму зимнему волшебнику.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31018" y="548680"/>
            <a:ext cx="2881142" cy="2011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ТЕРЕМ Деда Мороза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г. Балашиха</a:t>
            </a:r>
          </a:p>
          <a:p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На центральной новогодней праздничной площадке в г. Балашиха в этом году будет размещен терем Деда Мороза, где главный волшебник будет встречать гостей фестиваля. Дети смогут лично попросить Дедушку </a:t>
            </a:r>
            <a:r>
              <a:rPr lang="ru-RU" sz="1000" dirty="0" smtClean="0">
                <a:solidFill>
                  <a:schemeClr val="tx1"/>
                </a:solidFill>
              </a:rPr>
              <a:t>Мороза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об </a:t>
            </a:r>
            <a:r>
              <a:rPr lang="ru-RU" sz="1000" dirty="0">
                <a:solidFill>
                  <a:schemeClr val="tx1"/>
                </a:solidFill>
              </a:rPr>
              <a:t>исполнении своей заветной мечты, а также просто пообщаться по душам.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113105" y="553866"/>
            <a:ext cx="2881142" cy="2011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ФЕРМА Деда Мороза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г. Видное</a:t>
            </a:r>
          </a:p>
          <a:p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Ждём всех поклонников натуральных продуктов питания на новогодней ярмарке в г. Видное Московской области, где будет </a:t>
            </a:r>
            <a:r>
              <a:rPr lang="ru-RU" sz="1000" dirty="0" smtClean="0">
                <a:solidFill>
                  <a:schemeClr val="tx1"/>
                </a:solidFill>
              </a:rPr>
              <a:t>размещена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эко-ферма </a:t>
            </a:r>
            <a:r>
              <a:rPr lang="ru-RU" sz="1000" dirty="0">
                <a:solidFill>
                  <a:schemeClr val="tx1"/>
                </a:solidFill>
              </a:rPr>
              <a:t>Деда Мороза. Посетив ферму, горожане смогут прикоснуться к сельской жизни, у них будет возможность не только приобрести экологически чистые продукты </a:t>
            </a:r>
            <a:r>
              <a:rPr lang="ru-RU" sz="1000" dirty="0" smtClean="0">
                <a:solidFill>
                  <a:schemeClr val="tx1"/>
                </a:solidFill>
              </a:rPr>
              <a:t>питания,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но </a:t>
            </a:r>
            <a:r>
              <a:rPr lang="ru-RU" sz="1000" dirty="0">
                <a:solidFill>
                  <a:schemeClr val="tx1"/>
                </a:solidFill>
              </a:rPr>
              <a:t>и посетить мини-зоопарк, где смогут увидеть и покормить животных, живущих на ферме.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130942" y="2642098"/>
            <a:ext cx="2881142" cy="2011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ТЕРЕМ Снегурочки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г. Королев</a:t>
            </a:r>
          </a:p>
          <a:p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В эти новогодние праздники, жители и гости Подмосковья смогут посетить очень интересную праздничную локацию - терем Снегурочки</a:t>
            </a:r>
            <a:r>
              <a:rPr lang="ru-RU" sz="1000" dirty="0" smtClean="0">
                <a:solidFill>
                  <a:schemeClr val="tx1"/>
                </a:solidFill>
              </a:rPr>
              <a:t>.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Здесь </a:t>
            </a:r>
            <a:r>
              <a:rPr lang="ru-RU" sz="1000" dirty="0">
                <a:solidFill>
                  <a:schemeClr val="tx1"/>
                </a:solidFill>
              </a:rPr>
              <a:t>можно окунуться в русскую сказку, познакомиться с легендами и преданиями, повеселиться с друзьями. Также будут проводиться мастер-классы по приготовлению блинов и кружевному вышиванию.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131429" y="4724379"/>
            <a:ext cx="2881142" cy="2011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ШОКОЛАДНАЯ ФАБРИКА Деда Мороза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г. Красногорск</a:t>
            </a:r>
          </a:p>
          <a:p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Посетив новогодние праздники на шоколадной фабрике Деда Мороза, можно не только узнать историю любимого лакомства, но и изготовить шоколадную фигуру своими руками, созданное своими руками лакомство упакуют в подарочную коробочку. Для посетителей будет организовано чаепитие в компании Деда Мороза и Снегурочки.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104559" y="2642098"/>
            <a:ext cx="2881142" cy="2011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КУЗНИЦА Деда Мороза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г. Коломна</a:t>
            </a:r>
          </a:p>
          <a:p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В г. Коломна на ярмарке будет расположена кузница главного новогоднего волшебника, здесь можно будет не только увидеть</a:t>
            </a:r>
            <a:r>
              <a:rPr lang="ru-RU" sz="1000" dirty="0" smtClean="0">
                <a:solidFill>
                  <a:schemeClr val="tx1"/>
                </a:solidFill>
              </a:rPr>
              <a:t>,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как </a:t>
            </a:r>
            <a:r>
              <a:rPr lang="ru-RU" sz="1000" dirty="0">
                <a:solidFill>
                  <a:schemeClr val="tx1"/>
                </a:solidFill>
              </a:rPr>
              <a:t>работают ремесленники, но и самим попробовать себя в роли кузнеца. Также будет интересно узнать интересные факты из истории кузнечного ремесла.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113105" y="4725144"/>
            <a:ext cx="2881142" cy="2011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200" b="1" dirty="0" smtClean="0">
                <a:solidFill>
                  <a:schemeClr val="tx1"/>
                </a:solidFill>
              </a:rPr>
              <a:t>КУХНЯ Деда Мороза</a:t>
            </a:r>
          </a:p>
          <a:p>
            <a:r>
              <a:rPr lang="ru-RU" sz="1200" i="1" dirty="0" smtClean="0">
                <a:solidFill>
                  <a:schemeClr val="tx1"/>
                </a:solidFill>
              </a:rPr>
              <a:t>г. Серпухов</a:t>
            </a:r>
          </a:p>
          <a:p>
            <a:endParaRPr lang="ru-RU" sz="800" b="1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Главный хозяин новогоднего </a:t>
            </a:r>
            <a:r>
              <a:rPr lang="ru-RU" sz="1000" dirty="0" smtClean="0">
                <a:solidFill>
                  <a:schemeClr val="tx1"/>
                </a:solidFill>
              </a:rPr>
              <a:t>праздника,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Дед </a:t>
            </a:r>
            <a:r>
              <a:rPr lang="ru-RU" sz="1000" dirty="0">
                <a:solidFill>
                  <a:schemeClr val="tx1"/>
                </a:solidFill>
              </a:rPr>
              <a:t>Мороз предложит гостям </a:t>
            </a:r>
            <a:r>
              <a:rPr lang="ru-RU" sz="1000" dirty="0" smtClean="0">
                <a:solidFill>
                  <a:schemeClr val="tx1"/>
                </a:solidFill>
              </a:rPr>
              <a:t>ярмарки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в г. Серпухов </a:t>
            </a:r>
            <a:r>
              <a:rPr lang="ru-RU" sz="1000" dirty="0">
                <a:solidFill>
                  <a:schemeClr val="tx1"/>
                </a:solidFill>
              </a:rPr>
              <a:t>попробовать праздничные угощения, приготовленные на своей кухне, расположенной там же. Посетители смогут принять участие в </a:t>
            </a:r>
            <a:r>
              <a:rPr lang="ru-RU" sz="1000" dirty="0" smtClean="0">
                <a:solidFill>
                  <a:schemeClr val="tx1"/>
                </a:solidFill>
              </a:rPr>
              <a:t>мастер-классах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по </a:t>
            </a:r>
            <a:r>
              <a:rPr lang="ru-RU" sz="1000" dirty="0">
                <a:solidFill>
                  <a:schemeClr val="tx1"/>
                </a:solidFill>
              </a:rPr>
              <a:t>приготовлению праздничных блюд, а также продегустировать блюда, приготовленные профессиональными поварами.</a:t>
            </a:r>
          </a:p>
        </p:txBody>
      </p:sp>
      <p:pic>
        <p:nvPicPr>
          <p:cNvPr id="30" name="Picture 2" descr="C:\Users\dobromyslovaa\Downloads\log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893" y="711056"/>
            <a:ext cx="236727" cy="23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" descr="C:\Users\dobromyslovaa\Downloads\christmas (4)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893" y="2780928"/>
            <a:ext cx="236727" cy="23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C:\Users\dobromyslovaa\Downloads\read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337" y="4940610"/>
            <a:ext cx="237283" cy="237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5" descr="C:\Users\dobromyslovaa\Downloads\bungalow26.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0" y="2780930"/>
            <a:ext cx="236725" cy="23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8" descr="C:\Users\dobromyslovaa\Downloads\christmas (12)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711056"/>
            <a:ext cx="236725" cy="23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C:\Users\dobromyslovaa\Downloads\santa48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0" y="711058"/>
            <a:ext cx="236725" cy="23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4" descr="C:\Users\dobromyslovaa\Downloads\christmas (11).png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39" y="2780930"/>
            <a:ext cx="236726" cy="23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9" descr="C:\Users\dobromyslovaa\Downloads\restaurant26.png"/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377" y="4961136"/>
            <a:ext cx="196788" cy="196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7" descr="C:\Users\dobromyslovaa\Downloads\christmas (8).png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0" y="4941168"/>
            <a:ext cx="236725" cy="23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897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285</Words>
  <Application>Microsoft Office PowerPoint</Application>
  <PresentationFormat>Экран (4:3)</PresentationFormat>
  <Paragraphs>56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Rod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Анатольевич Добромыслов</dc:creator>
  <cp:lastModifiedBy>Светлана Борис. Архипова</cp:lastModifiedBy>
  <cp:revision>15</cp:revision>
  <dcterms:created xsi:type="dcterms:W3CDTF">2019-12-06T12:41:51Z</dcterms:created>
  <dcterms:modified xsi:type="dcterms:W3CDTF">2019-12-12T08:55:00Z</dcterms:modified>
</cp:coreProperties>
</file>