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2" r:id="rId5"/>
    <p:sldId id="263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36815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Инвестиционный проект 2017 – 2020 года</a:t>
            </a:r>
            <a:br>
              <a:rPr lang="ru-RU" sz="2800" b="1" dirty="0" smtClean="0"/>
            </a:br>
            <a:r>
              <a:rPr lang="ru-RU" sz="2800" b="1" u="sng" dirty="0" smtClean="0"/>
              <a:t>С</a:t>
            </a:r>
            <a:r>
              <a:rPr lang="ru-RU" sz="2000" b="1" u="sng" dirty="0" smtClean="0">
                <a:latin typeface="Arial Narrow" panose="020B0606020202030204" pitchFamily="34" charset="0"/>
              </a:rPr>
              <a:t>троительство </a:t>
            </a:r>
            <a:r>
              <a:rPr lang="ru-RU" sz="2000" b="1" u="sng" dirty="0">
                <a:latin typeface="Arial Narrow" panose="020B0606020202030204" pitchFamily="34" charset="0"/>
              </a:rPr>
              <a:t>Грибного комплекса по производству грибов (шампиньонов</a:t>
            </a:r>
            <a:r>
              <a:rPr lang="ru-RU" sz="2000" b="1" u="sng" dirty="0" smtClean="0">
                <a:latin typeface="Arial Narrow" panose="020B0606020202030204" pitchFamily="34" charset="0"/>
              </a:rPr>
              <a:t>)</a:t>
            </a:r>
            <a:endParaRPr lang="ru-RU" sz="2000" b="1" u="sng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352928" cy="50405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</a:t>
            </a:r>
            <a:r>
              <a:rPr lang="ru-RU" sz="1600" b="1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Инвестор </a:t>
            </a:r>
            <a:r>
              <a:rPr lang="ru-RU" sz="1600" b="1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: ООО «</a:t>
            </a:r>
            <a:r>
              <a:rPr lang="ru-RU" sz="1600" b="1" dirty="0" err="1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Агротехмаркет</a:t>
            </a:r>
            <a:r>
              <a:rPr lang="ru-RU" sz="1600" b="1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»  </a:t>
            </a:r>
          </a:p>
          <a:p>
            <a:pPr algn="l">
              <a:spcAft>
                <a:spcPts val="24"/>
              </a:spcAft>
            </a:pP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Руководитель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проекта: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Генеральный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директор  ООО «</a:t>
            </a:r>
            <a:r>
              <a:rPr lang="ru-RU" sz="1600" dirty="0" err="1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Агротехмаркет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» </a:t>
            </a:r>
          </a:p>
          <a:p>
            <a:pPr algn="l">
              <a:spcBef>
                <a:spcPts val="0"/>
              </a:spcBef>
              <a:spcAft>
                <a:spcPts val="24"/>
              </a:spcAft>
            </a:pP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Зуев Евгений Трофимович </a:t>
            </a: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Предполагаемый  </a:t>
            </a:r>
            <a:endParaRPr lang="ru-RU" sz="1600" dirty="0">
              <a:ln w="1905"/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объем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инвестиций: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500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000 000 рублей</a:t>
            </a:r>
          </a:p>
          <a:p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Срок реализации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проекта: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декабрь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2018 года</a:t>
            </a:r>
            <a:endParaRPr lang="ru-RU" sz="1600" dirty="0">
              <a:ln w="1905"/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sz="1600" dirty="0" smtClean="0">
              <a:ln w="1905"/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Количество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создаваемых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рабочих мест: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150 рабочих мест </a:t>
            </a: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Объем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налоговых поступлений: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16 800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рублей                           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Среднемесячная заработная плата: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30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рублей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Планируемый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объем выпускаемой продукции – 3 тыс. тонн в год</a:t>
            </a:r>
          </a:p>
          <a:p>
            <a:pPr algn="l"/>
            <a:r>
              <a:rPr lang="ru-RU" sz="1600" dirty="0">
                <a:ln w="1905"/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 </a:t>
            </a:r>
            <a:endParaRPr lang="ru-RU" sz="1600" dirty="0" smtClean="0">
              <a:ln w="1905"/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  <a:p>
            <a:pPr algn="just"/>
            <a:endParaRPr lang="ru-RU" sz="1600" dirty="0">
              <a:ln w="1905"/>
              <a:solidFill>
                <a:schemeClr val="tx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Picture 4" descr="http://bizbe.biz/uploads/posts/2016-06/1465070419_356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6" y="1844825"/>
            <a:ext cx="2176242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jsztandera.pl/ru/galeria/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08" y="3209513"/>
            <a:ext cx="1875837" cy="1247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7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04856" cy="151216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Инвестиционный проект 2017 – 2020 года</a:t>
            </a:r>
            <a:br>
              <a:rPr lang="ru-RU" sz="2800" b="1" dirty="0" smtClean="0"/>
            </a:br>
            <a:r>
              <a:rPr lang="ru-RU" sz="2000" b="1" u="sng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/>
              </a:rPr>
              <a:t>Завод по производству мицелия на растительной </a:t>
            </a:r>
            <a:r>
              <a:rPr lang="ru-RU" sz="2000" b="1" u="sng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/>
              </a:rPr>
              <a:t>основе </a:t>
            </a:r>
            <a:r>
              <a:rPr lang="ru-RU" sz="2000" b="1" u="sng" dirty="0" err="1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/>
              </a:rPr>
              <a:t>мошностью</a:t>
            </a:r>
            <a:r>
              <a:rPr lang="ru-RU" sz="2000" b="1" u="sng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/>
              </a:rPr>
              <a:t> 32000 тонн в год</a:t>
            </a:r>
            <a:br>
              <a:rPr lang="ru-RU" sz="2000" b="1" u="sng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/>
              </a:rPr>
            </a:br>
            <a:r>
              <a:rPr lang="ru-RU" sz="20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/>
              </a:rPr>
              <a:t/>
            </a:r>
            <a:br>
              <a:rPr lang="ru-RU" sz="2000" b="1" dirty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/>
              </a:rPr>
            </a:b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352928" cy="4680520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Прототип завода                                                                    </a:t>
            </a:r>
            <a:r>
              <a:rPr lang="ru-RU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Инвестор : ООО «</a:t>
            </a:r>
            <a:r>
              <a:rPr lang="ru-RU" sz="17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Агротехмаркет</a:t>
            </a:r>
            <a:r>
              <a:rPr lang="ru-RU" sz="17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»  </a:t>
            </a:r>
          </a:p>
          <a:p>
            <a:pPr algn="l"/>
            <a:r>
              <a:rPr lang="ru-RU" sz="17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Руководитель проекта: </a:t>
            </a:r>
          </a:p>
          <a:p>
            <a:pPr algn="l"/>
            <a:r>
              <a:rPr lang="ru-RU" sz="17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Генеральный директор  ООО «</a:t>
            </a:r>
            <a:r>
              <a:rPr lang="ru-RU" sz="17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Агротехмаркет</a:t>
            </a:r>
            <a:r>
              <a:rPr lang="ru-RU" sz="17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» </a:t>
            </a:r>
          </a:p>
          <a:p>
            <a:pPr algn="l"/>
            <a:r>
              <a:rPr lang="ru-RU" sz="17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7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Зуев Евгений Трофимович </a:t>
            </a:r>
            <a:endParaRPr lang="ru-RU" sz="1700" dirty="0" smtClean="0"/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Предполагаемый  </a:t>
            </a: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 объем инвестиций:                         700 000 000 рублей</a:t>
            </a:r>
          </a:p>
          <a:p>
            <a:pPr algn="l"/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 Срок реализации проекта:               декабрь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2018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года   </a:t>
            </a: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 Количество создаваемых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                             рабочих мест:                                    150 рабочих мест </a:t>
            </a:r>
          </a:p>
          <a:p>
            <a:pPr algn="l"/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Объем налоговых поступлений:                                  39 000 000 рублей                           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</a:t>
            </a:r>
            <a:endParaRPr lang="ru-RU" sz="160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Среднемесячная заработная плата:                                         40 000 рублей</a:t>
            </a:r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4" name="Picture 3" descr="7238 mea  luchtfoto's fase 1-2-3"/>
          <p:cNvPicPr>
            <a:picLocks noChangeAspect="1" noChangeArrowheads="1"/>
          </p:cNvPicPr>
          <p:nvPr/>
        </p:nvPicPr>
        <p:blipFill>
          <a:blip r:embed="rId2" cstate="print"/>
          <a:srcRect t="16689" b="3414"/>
          <a:stretch>
            <a:fillRect/>
          </a:stretch>
        </p:blipFill>
        <p:spPr bwMode="auto">
          <a:xfrm>
            <a:off x="395536" y="2204864"/>
            <a:ext cx="3966939" cy="27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8507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>Инвестиционный проект 2017 – 2020 года</a:t>
            </a:r>
            <a:br>
              <a:rPr lang="ru-RU" sz="2800" b="1" dirty="0" smtClean="0"/>
            </a:br>
            <a:r>
              <a:rPr lang="ru-RU" sz="2200" b="1" u="sng" dirty="0">
                <a:solidFill>
                  <a:srgbClr val="2A2A32"/>
                </a:solidFill>
              </a:rPr>
              <a:t>Строительство свиноводческого комплекса на 6000 основных свиноматок полного цикла</a:t>
            </a:r>
            <a:br>
              <a:rPr lang="ru-RU" sz="2200" b="1" u="sng" dirty="0">
                <a:solidFill>
                  <a:srgbClr val="2A2A32"/>
                </a:solidFill>
              </a:rPr>
            </a:br>
            <a:endParaRPr lang="ru-RU" sz="22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340768"/>
            <a:ext cx="7992888" cy="5256584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Инвестор: ООО «СПФ Серебряные Пруды»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Руководитель проекта: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Генеральный директор ООО «СПФ Серебряные Пруды»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Штыков Дмитрий Сергеевич</a:t>
            </a:r>
          </a:p>
          <a:p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  Предполагаемый  </a:t>
            </a:r>
            <a:endParaRPr lang="ru-RU" sz="1600" dirty="0">
              <a:ln w="1905"/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объем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инвестиций: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3 700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000 000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рублей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</a:t>
            </a: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  Срок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реализации проекта: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4 квартал  2019 года</a:t>
            </a: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  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Количество создаваемых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рабочих мест:                                                  160 рабочих мест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Объем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налоговых поступлений: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279 000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рублей</a:t>
            </a:r>
          </a:p>
          <a:p>
            <a:pPr algn="l"/>
            <a:endParaRPr lang="ru-RU" sz="1600" dirty="0" smtClean="0">
              <a:ln w="1905"/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Среднемесячная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заработная плата: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36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рублей</a:t>
            </a:r>
          </a:p>
          <a:p>
            <a:pPr algn="l"/>
            <a:endParaRPr lang="ru-RU" sz="1600" dirty="0">
              <a:ln w="1905"/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Планируемый объем выпускаемой продукции </a:t>
            </a:r>
            <a:r>
              <a:rPr lang="ru-RU" sz="160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sz="1600" smtClean="0">
                <a:solidFill>
                  <a:schemeClr val="tx1"/>
                </a:solidFill>
              </a:rPr>
              <a:t>18,8 </a:t>
            </a:r>
            <a:r>
              <a:rPr lang="ru-RU" sz="1600" dirty="0">
                <a:solidFill>
                  <a:schemeClr val="tx1"/>
                </a:solidFill>
              </a:rPr>
              <a:t>тыс. тонн (180 тыс. </a:t>
            </a:r>
            <a:r>
              <a:rPr lang="ru-RU" sz="1600" dirty="0" err="1">
                <a:solidFill>
                  <a:schemeClr val="tx1"/>
                </a:solidFill>
              </a:rPr>
              <a:t>свин</a:t>
            </a:r>
            <a:r>
              <a:rPr lang="ru-RU" sz="1600" dirty="0">
                <a:solidFill>
                  <a:schemeClr val="tx1"/>
                </a:solidFill>
              </a:rPr>
              <a:t>/голов в год)</a:t>
            </a:r>
          </a:p>
        </p:txBody>
      </p:sp>
      <p:pic>
        <p:nvPicPr>
          <p:cNvPr id="4" name="Picture 2" descr="http://www.business-vector.info/wp-content/uploads/2015/09/svin-1000x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668822" cy="153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nzreg.ru/files/penza.ru/news/1111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7" y="3573016"/>
            <a:ext cx="2832298" cy="1894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20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5841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Инвестиционный проект </a:t>
            </a:r>
            <a:r>
              <a:rPr lang="ru-RU" sz="2800" b="1" dirty="0"/>
              <a:t>2017 года</a:t>
            </a:r>
            <a:br>
              <a:rPr lang="ru-RU" sz="2800" b="1" dirty="0"/>
            </a:br>
            <a:r>
              <a:rPr lang="ru-RU" sz="2800" b="1" u="sng" dirty="0" smtClean="0"/>
              <a:t>С</a:t>
            </a:r>
            <a:r>
              <a:rPr lang="ru-RU" sz="2200" b="1" u="sng" dirty="0" smtClean="0"/>
              <a:t>троительство </a:t>
            </a:r>
            <a:r>
              <a:rPr lang="ru-RU" sz="2200" b="1" u="sng" dirty="0" err="1"/>
              <a:t>селекционно</a:t>
            </a:r>
            <a:r>
              <a:rPr lang="ru-RU" sz="2200" b="1" u="sng" dirty="0"/>
              <a:t>-семеноводческого  центра с элеваторным комплексом и линией по производству </a:t>
            </a:r>
            <a:r>
              <a:rPr lang="ru-RU" sz="2200" b="1" u="sng" dirty="0" smtClean="0"/>
              <a:t>семян производительностью 10 тонн/час</a:t>
            </a:r>
            <a:endParaRPr lang="ru-RU" sz="22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504056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</a:t>
            </a:r>
            <a:r>
              <a:rPr lang="ru-RU" sz="16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Инвестор: СПК «Деметра»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Руководители проекта:  Председатель СПК «Деметра 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Меликсетян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Арсен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Меликович</a:t>
            </a:r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Зам. председателя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СПК «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Деметра» </a:t>
            </a:r>
          </a:p>
          <a:p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Ульянов Николай Иванович</a:t>
            </a: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Предполагаемый  </a:t>
            </a:r>
            <a:endParaRPr lang="ru-RU" sz="1600" dirty="0">
              <a:ln w="1905"/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объем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инвестиций: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300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000 000 рублей</a:t>
            </a:r>
          </a:p>
          <a:p>
            <a:pPr algn="l"/>
            <a:endParaRPr lang="ru-RU" sz="1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Срок реализации проекта: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декабрь 2018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года</a:t>
            </a:r>
          </a:p>
          <a:p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Количество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создаваемых </a:t>
            </a:r>
          </a:p>
          <a:p>
            <a:pPr algn="l"/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рабочих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мест:                    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45 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рабочих мест </a:t>
            </a:r>
          </a:p>
          <a:p>
            <a:r>
              <a:rPr lang="ru-RU" sz="1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Times New Roman" pitchFamily="18" charset="0"/>
              </a:rPr>
              <a:t>                                      </a:t>
            </a:r>
          </a:p>
          <a:p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Объем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налоговых поступлений:               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   21 900 </a:t>
            </a:r>
            <a:r>
              <a:rPr lang="ru-RU" sz="1600" dirty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000 </a:t>
            </a:r>
            <a:r>
              <a:rPr lang="ru-RU" sz="1600" dirty="0" smtClean="0">
                <a:ln w="1905"/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рублей</a:t>
            </a:r>
          </a:p>
          <a:p>
            <a:endParaRPr lang="ru-RU" sz="16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Среднемесячная зарплата :                                35 000 рублей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262565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70849"/>
            <a:ext cx="2625658" cy="20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1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1515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0694" y="948950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С</a:t>
            </a:r>
            <a:r>
              <a:rPr lang="ru-RU" b="1" u="sng" dirty="0" smtClean="0"/>
              <a:t>троительство </a:t>
            </a:r>
            <a:r>
              <a:rPr lang="ru-RU" b="1" u="sng" dirty="0"/>
              <a:t>молочно-товарной мясной племенной козьей фермы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484784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Инвестор:</a:t>
            </a:r>
            <a:r>
              <a:rPr lang="ru-RU" dirty="0" smtClean="0"/>
              <a:t> ООО "ТРАСТ </a:t>
            </a:r>
            <a:r>
              <a:rPr lang="ru-RU" dirty="0"/>
              <a:t>КВАДРО</a:t>
            </a:r>
            <a:r>
              <a:rPr lang="ru-RU" dirty="0" smtClean="0"/>
              <a:t>" </a:t>
            </a:r>
          </a:p>
          <a:p>
            <a:endParaRPr lang="ru-RU" dirty="0"/>
          </a:p>
          <a:p>
            <a:r>
              <a:rPr lang="ru-RU" b="1" dirty="0" smtClean="0"/>
              <a:t>Руководитель проекта</a:t>
            </a:r>
            <a:r>
              <a:rPr lang="ru-RU" dirty="0"/>
              <a:t>: </a:t>
            </a:r>
            <a:r>
              <a:rPr lang="ru-RU" dirty="0" err="1"/>
              <a:t>Лофаро</a:t>
            </a:r>
            <a:r>
              <a:rPr lang="ru-RU" dirty="0"/>
              <a:t> Наталья </a:t>
            </a:r>
            <a:r>
              <a:rPr lang="ru-RU" dirty="0" smtClean="0"/>
              <a:t>Сергеевна </a:t>
            </a:r>
          </a:p>
          <a:p>
            <a:endParaRPr lang="ru-RU" dirty="0"/>
          </a:p>
          <a:p>
            <a:r>
              <a:rPr lang="ru-RU" b="1" dirty="0" smtClean="0"/>
              <a:t>Предполагаемый объем инвестиций</a:t>
            </a:r>
            <a:r>
              <a:rPr lang="ru-RU" dirty="0" smtClean="0"/>
              <a:t>: 312 000 000,00 рублей</a:t>
            </a:r>
          </a:p>
          <a:p>
            <a:endParaRPr lang="ru-RU" dirty="0"/>
          </a:p>
          <a:p>
            <a:r>
              <a:rPr lang="ru-RU" b="1" dirty="0" smtClean="0"/>
              <a:t>Срок реализации проекта</a:t>
            </a:r>
            <a:r>
              <a:rPr lang="ru-RU" dirty="0" smtClean="0"/>
              <a:t>: 01.05.2019 год</a:t>
            </a:r>
          </a:p>
          <a:p>
            <a:endParaRPr lang="ru-RU" dirty="0" smtClean="0"/>
          </a:p>
          <a:p>
            <a:r>
              <a:rPr lang="ru-RU" b="1" dirty="0" smtClean="0"/>
              <a:t>Количество рабочих мест</a:t>
            </a:r>
            <a:r>
              <a:rPr lang="ru-RU" dirty="0" smtClean="0"/>
              <a:t>: 27 рабочих мест</a:t>
            </a:r>
          </a:p>
          <a:p>
            <a:endParaRPr lang="ru-RU" dirty="0" smtClean="0"/>
          </a:p>
          <a:p>
            <a:r>
              <a:rPr lang="ru-RU" smtClean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9784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383</Words>
  <Application>Microsoft Office PowerPoint</Application>
  <PresentationFormat>Экран (4:3)</PresentationFormat>
  <Paragraphs>80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Инвестиционный проект 2017 – 2020 года Строительство Грибного комплекса по производству грибов (шампиньонов)</vt:lpstr>
      <vt:lpstr>Инвестиционный проект 2017 – 2020 года Завод по производству мицелия на растительной основе мошностью 32000 тонн в год  </vt:lpstr>
      <vt:lpstr>Инвестиционный проект 2017 – 2020 года Строительство свиноводческого комплекса на 6000 основных свиноматок полного цикла </vt:lpstr>
      <vt:lpstr>Инвестиционный проект 2017 года Строительство селекционно-семеноводческого  центра с элеваторным комплексом и линией по производству семян производительностью 10 тонн/час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СЕЛЬСКОЕ ХОЗЯЙСТВО городского округа Серебряные Пруды Московской области </dc:title>
  <dc:creator>Татьяна Алексе. Мельденберг</dc:creator>
  <cp:lastModifiedBy>Татьяна Алексе. Мельденберг</cp:lastModifiedBy>
  <cp:revision>22</cp:revision>
  <cp:lastPrinted>2017-03-02T11:51:18Z</cp:lastPrinted>
  <dcterms:created xsi:type="dcterms:W3CDTF">2017-03-02T09:52:35Z</dcterms:created>
  <dcterms:modified xsi:type="dcterms:W3CDTF">2018-02-02T14:16:42Z</dcterms:modified>
</cp:coreProperties>
</file>